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43"/>
    <p:restoredTop sz="94756"/>
  </p:normalViewPr>
  <p:slideViewPr>
    <p:cSldViewPr snapToGrid="0" snapToObjects="1">
      <p:cViewPr>
        <p:scale>
          <a:sx n="111" d="100"/>
          <a:sy n="111" d="100"/>
        </p:scale>
        <p:origin x="41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0.pn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jpg>
</file>

<file path=ppt/media/image32.jpg>
</file>

<file path=ppt/media/image33.jpeg>
</file>

<file path=ppt/media/image34.jp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gif>
</file>

<file path=ppt/media/image43.png>
</file>

<file path=ppt/media/image44.png>
</file>

<file path=ppt/media/image5.png>
</file>

<file path=ppt/media/image6.jp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672DD4-CD13-F743-95EC-70F8942DD70B}" type="datetimeFigureOut">
              <a:rPr kumimoji="1" lang="zh-CN" altLang="en-US" smtClean="0"/>
              <a:t>2020/11/15</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07E249-2887-CC45-BFED-7C8F8F638C31}" type="slidenum">
              <a:rPr kumimoji="1" lang="zh-CN" altLang="en-US" smtClean="0"/>
              <a:t>‹#›</a:t>
            </a:fld>
            <a:endParaRPr kumimoji="1" lang="zh-CN" altLang="en-US"/>
          </a:p>
        </p:txBody>
      </p:sp>
    </p:spTree>
    <p:extLst>
      <p:ext uri="{BB962C8B-B14F-4D97-AF65-F5344CB8AC3E}">
        <p14:creationId xmlns:p14="http://schemas.microsoft.com/office/powerpoint/2010/main" val="4219579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E007E249-2887-CC45-BFED-7C8F8F638C31}" type="slidenum">
              <a:rPr kumimoji="1" lang="zh-CN" altLang="en-US" smtClean="0"/>
              <a:t>2</a:t>
            </a:fld>
            <a:endParaRPr kumimoji="1" lang="zh-CN" altLang="en-US"/>
          </a:p>
        </p:txBody>
      </p:sp>
    </p:spTree>
    <p:extLst>
      <p:ext uri="{BB962C8B-B14F-4D97-AF65-F5344CB8AC3E}">
        <p14:creationId xmlns:p14="http://schemas.microsoft.com/office/powerpoint/2010/main" val="2355067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6F75AE-14B2-944F-A072-F2FF55D50FBC}"/>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9BBD8C93-F0B0-1F49-B21C-BDD6854F00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947B0F20-85CD-B54C-B42C-F4609C6A74AF}"/>
              </a:ext>
            </a:extLst>
          </p:cNvPr>
          <p:cNvSpPr>
            <a:spLocks noGrp="1"/>
          </p:cNvSpPr>
          <p:nvPr>
            <p:ph type="dt" sz="half" idx="10"/>
          </p:nvPr>
        </p:nvSpPr>
        <p:spPr/>
        <p:txBody>
          <a:bodyPr/>
          <a:lstStyle/>
          <a:p>
            <a:fld id="{4575774E-CC08-184A-8C74-4928EB2D4394}" type="datetime1">
              <a:rPr kumimoji="1" lang="zh-CN" altLang="en-US" smtClean="0"/>
              <a:t>2020/11/15</a:t>
            </a:fld>
            <a:endParaRPr kumimoji="1" lang="zh-CN" altLang="en-US"/>
          </a:p>
        </p:txBody>
      </p:sp>
      <p:sp>
        <p:nvSpPr>
          <p:cNvPr id="5" name="页脚占位符 4">
            <a:extLst>
              <a:ext uri="{FF2B5EF4-FFF2-40B4-BE49-F238E27FC236}">
                <a16:creationId xmlns:a16="http://schemas.microsoft.com/office/drawing/2014/main" id="{6FBFCD10-4401-8145-AB2E-D3E3023A8202}"/>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EDEDA7AC-167E-DD42-A19B-B15717A09961}"/>
              </a:ext>
            </a:extLst>
          </p:cNvPr>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25822508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D3DE8A-9A3E-1442-BB6D-54D52772A049}"/>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744B1F8B-2CFB-0449-ABB2-ADDE8DEAD929}"/>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73F77025-AFE9-C445-BED1-297BC99EE50B}"/>
              </a:ext>
            </a:extLst>
          </p:cNvPr>
          <p:cNvSpPr>
            <a:spLocks noGrp="1"/>
          </p:cNvSpPr>
          <p:nvPr>
            <p:ph type="dt" sz="half" idx="10"/>
          </p:nvPr>
        </p:nvSpPr>
        <p:spPr/>
        <p:txBody>
          <a:bodyPr/>
          <a:lstStyle/>
          <a:p>
            <a:fld id="{7530778E-C445-AA4E-A0F3-9BB2776A17B9}" type="datetime1">
              <a:rPr kumimoji="1" lang="zh-CN" altLang="en-US" smtClean="0"/>
              <a:t>2020/11/15</a:t>
            </a:fld>
            <a:endParaRPr kumimoji="1" lang="zh-CN" altLang="en-US"/>
          </a:p>
        </p:txBody>
      </p:sp>
      <p:sp>
        <p:nvSpPr>
          <p:cNvPr id="5" name="页脚占位符 4">
            <a:extLst>
              <a:ext uri="{FF2B5EF4-FFF2-40B4-BE49-F238E27FC236}">
                <a16:creationId xmlns:a16="http://schemas.microsoft.com/office/drawing/2014/main" id="{0633F167-86CA-074E-B171-70CAAE60853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246480F-D752-9642-BD78-292119731E62}"/>
              </a:ext>
            </a:extLst>
          </p:cNvPr>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676301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7695ECB-918D-F74F-A1BD-0198B7F8450A}"/>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A7C466B4-96AF-9048-B62D-C3BB5D9ED0DD}"/>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6C2280B1-6D40-E641-BAC7-2AF9DC720F1F}"/>
              </a:ext>
            </a:extLst>
          </p:cNvPr>
          <p:cNvSpPr>
            <a:spLocks noGrp="1"/>
          </p:cNvSpPr>
          <p:nvPr>
            <p:ph type="dt" sz="half" idx="10"/>
          </p:nvPr>
        </p:nvSpPr>
        <p:spPr/>
        <p:txBody>
          <a:bodyPr/>
          <a:lstStyle/>
          <a:p>
            <a:fld id="{C1BDEE35-54EF-494C-A698-36DA7D03E5D1}" type="datetime1">
              <a:rPr kumimoji="1" lang="zh-CN" altLang="en-US" smtClean="0"/>
              <a:t>2020/11/15</a:t>
            </a:fld>
            <a:endParaRPr kumimoji="1" lang="zh-CN" altLang="en-US"/>
          </a:p>
        </p:txBody>
      </p:sp>
      <p:sp>
        <p:nvSpPr>
          <p:cNvPr id="5" name="页脚占位符 4">
            <a:extLst>
              <a:ext uri="{FF2B5EF4-FFF2-40B4-BE49-F238E27FC236}">
                <a16:creationId xmlns:a16="http://schemas.microsoft.com/office/drawing/2014/main" id="{FF40D62D-B2CB-5E45-899F-E839134101D9}"/>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6D7CF27-C3B0-744E-9F36-BD05D40A432C}"/>
              </a:ext>
            </a:extLst>
          </p:cNvPr>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4094465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E0221C-4D15-124F-B93F-26B3CEA2DE52}"/>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DB6AC718-63C3-104F-8EC2-99822979CC81}"/>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07D19F0-A84D-1C4E-91BE-367F24A218D0}"/>
              </a:ext>
            </a:extLst>
          </p:cNvPr>
          <p:cNvSpPr>
            <a:spLocks noGrp="1"/>
          </p:cNvSpPr>
          <p:nvPr>
            <p:ph type="dt" sz="half" idx="10"/>
          </p:nvPr>
        </p:nvSpPr>
        <p:spPr/>
        <p:txBody>
          <a:bodyPr/>
          <a:lstStyle/>
          <a:p>
            <a:fld id="{12A428F9-05B6-7C47-BFD6-1455B86E3DEF}" type="datetime1">
              <a:rPr kumimoji="1" lang="zh-CN" altLang="en-US" smtClean="0"/>
              <a:t>2020/11/15</a:t>
            </a:fld>
            <a:endParaRPr kumimoji="1" lang="zh-CN" altLang="en-US"/>
          </a:p>
        </p:txBody>
      </p:sp>
      <p:sp>
        <p:nvSpPr>
          <p:cNvPr id="5" name="页脚占位符 4">
            <a:extLst>
              <a:ext uri="{FF2B5EF4-FFF2-40B4-BE49-F238E27FC236}">
                <a16:creationId xmlns:a16="http://schemas.microsoft.com/office/drawing/2014/main" id="{A0D231C4-148B-434F-9AC3-FD07F8DD57B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FC61119-B74F-594C-A7D5-4B4AE48D287E}"/>
              </a:ext>
            </a:extLst>
          </p:cNvPr>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13123027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07B93B-C5BB-0E4C-B1FA-09DBEC515276}"/>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AE4E619E-4F52-AC43-BDF4-8968BD6325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E7837099-4876-4C43-AAF8-9F28DF8D5E67}"/>
              </a:ext>
            </a:extLst>
          </p:cNvPr>
          <p:cNvSpPr>
            <a:spLocks noGrp="1"/>
          </p:cNvSpPr>
          <p:nvPr>
            <p:ph type="dt" sz="half" idx="10"/>
          </p:nvPr>
        </p:nvSpPr>
        <p:spPr/>
        <p:txBody>
          <a:bodyPr/>
          <a:lstStyle/>
          <a:p>
            <a:fld id="{0A8F567C-69A8-A748-A58A-579D2FEC8810}" type="datetime1">
              <a:rPr kumimoji="1" lang="zh-CN" altLang="en-US" smtClean="0"/>
              <a:t>2020/11/15</a:t>
            </a:fld>
            <a:endParaRPr kumimoji="1" lang="zh-CN" altLang="en-US"/>
          </a:p>
        </p:txBody>
      </p:sp>
      <p:sp>
        <p:nvSpPr>
          <p:cNvPr id="5" name="页脚占位符 4">
            <a:extLst>
              <a:ext uri="{FF2B5EF4-FFF2-40B4-BE49-F238E27FC236}">
                <a16:creationId xmlns:a16="http://schemas.microsoft.com/office/drawing/2014/main" id="{8F23852E-DF53-E04C-9406-1CF9245317EB}"/>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DE14F3A-B9D0-C74E-8808-47FB58DB2DCA}"/>
              </a:ext>
            </a:extLst>
          </p:cNvPr>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605431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318E7A-CE92-F94F-962C-302FCBC61007}"/>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D7914405-0A29-A140-9810-D60BA8EDD108}"/>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51AECAE2-D430-CB4C-895C-5759C769A8F8}"/>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429E0BFB-26D0-F14B-93C7-A4FF5954A396}"/>
              </a:ext>
            </a:extLst>
          </p:cNvPr>
          <p:cNvSpPr>
            <a:spLocks noGrp="1"/>
          </p:cNvSpPr>
          <p:nvPr>
            <p:ph type="dt" sz="half" idx="10"/>
          </p:nvPr>
        </p:nvSpPr>
        <p:spPr/>
        <p:txBody>
          <a:bodyPr/>
          <a:lstStyle/>
          <a:p>
            <a:fld id="{234C61A9-497D-6848-A69C-A7B4E9182ED1}" type="datetime1">
              <a:rPr kumimoji="1" lang="zh-CN" altLang="en-US" smtClean="0"/>
              <a:t>2020/11/15</a:t>
            </a:fld>
            <a:endParaRPr kumimoji="1" lang="zh-CN" altLang="en-US"/>
          </a:p>
        </p:txBody>
      </p:sp>
      <p:sp>
        <p:nvSpPr>
          <p:cNvPr id="6" name="页脚占位符 5">
            <a:extLst>
              <a:ext uri="{FF2B5EF4-FFF2-40B4-BE49-F238E27FC236}">
                <a16:creationId xmlns:a16="http://schemas.microsoft.com/office/drawing/2014/main" id="{4A635183-963D-A142-A41D-2DAF9FBD6E25}"/>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EE7A7482-1241-9447-B398-7CC3EB0A0011}"/>
              </a:ext>
            </a:extLst>
          </p:cNvPr>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967731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BADB98-A707-324A-8CE3-74CCCEB2A3FD}"/>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FE30C20A-E530-8B44-BF2A-F2DAF47154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EA175BA1-C1F0-374B-864B-C32E5B32A132}"/>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8FFAA720-F174-ED43-829E-DDF34A329B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4097C7B4-62C5-EA44-BAAB-6861F9784888}"/>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EBA2FD80-93B4-B04D-8F91-2A86B918531B}"/>
              </a:ext>
            </a:extLst>
          </p:cNvPr>
          <p:cNvSpPr>
            <a:spLocks noGrp="1"/>
          </p:cNvSpPr>
          <p:nvPr>
            <p:ph type="dt" sz="half" idx="10"/>
          </p:nvPr>
        </p:nvSpPr>
        <p:spPr/>
        <p:txBody>
          <a:bodyPr/>
          <a:lstStyle/>
          <a:p>
            <a:fld id="{2DB2FB50-D832-6347-91B4-0DE74E77622E}" type="datetime1">
              <a:rPr kumimoji="1" lang="zh-CN" altLang="en-US" smtClean="0"/>
              <a:t>2020/11/15</a:t>
            </a:fld>
            <a:endParaRPr kumimoji="1" lang="zh-CN" altLang="en-US"/>
          </a:p>
        </p:txBody>
      </p:sp>
      <p:sp>
        <p:nvSpPr>
          <p:cNvPr id="8" name="页脚占位符 7">
            <a:extLst>
              <a:ext uri="{FF2B5EF4-FFF2-40B4-BE49-F238E27FC236}">
                <a16:creationId xmlns:a16="http://schemas.microsoft.com/office/drawing/2014/main" id="{C04349AC-93AE-174A-AAAC-D44AA354D7DA}"/>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488C4AF6-6C5D-864E-986B-96D314556E50}"/>
              </a:ext>
            </a:extLst>
          </p:cNvPr>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3788461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98982A-F869-2B4E-A0B3-A77BEA68A2AB}"/>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A856361C-DF6A-8F4F-A41F-013065FDFE38}"/>
              </a:ext>
            </a:extLst>
          </p:cNvPr>
          <p:cNvSpPr>
            <a:spLocks noGrp="1"/>
          </p:cNvSpPr>
          <p:nvPr>
            <p:ph type="dt" sz="half" idx="10"/>
          </p:nvPr>
        </p:nvSpPr>
        <p:spPr/>
        <p:txBody>
          <a:bodyPr/>
          <a:lstStyle/>
          <a:p>
            <a:fld id="{EEC9D876-3C0D-4E4B-B407-8F31E739813E}" type="datetime1">
              <a:rPr kumimoji="1" lang="zh-CN" altLang="en-US" smtClean="0"/>
              <a:t>2020/11/15</a:t>
            </a:fld>
            <a:endParaRPr kumimoji="1" lang="zh-CN" altLang="en-US"/>
          </a:p>
        </p:txBody>
      </p:sp>
      <p:sp>
        <p:nvSpPr>
          <p:cNvPr id="4" name="页脚占位符 3">
            <a:extLst>
              <a:ext uri="{FF2B5EF4-FFF2-40B4-BE49-F238E27FC236}">
                <a16:creationId xmlns:a16="http://schemas.microsoft.com/office/drawing/2014/main" id="{0F0B2962-D273-984D-AC28-44F2E43B679A}"/>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5E87E85B-5E0A-4A4D-8402-2FF4986895B8}"/>
              </a:ext>
            </a:extLst>
          </p:cNvPr>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2382527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AB3D513-2AF6-A34F-8E2C-852EDEFBAE5F}"/>
              </a:ext>
            </a:extLst>
          </p:cNvPr>
          <p:cNvSpPr>
            <a:spLocks noGrp="1"/>
          </p:cNvSpPr>
          <p:nvPr>
            <p:ph type="dt" sz="half" idx="10"/>
          </p:nvPr>
        </p:nvSpPr>
        <p:spPr/>
        <p:txBody>
          <a:bodyPr/>
          <a:lstStyle/>
          <a:p>
            <a:fld id="{C5F118C0-B73E-EC45-AE3D-0295B5F2C0F0}" type="datetime1">
              <a:rPr kumimoji="1" lang="zh-CN" altLang="en-US" smtClean="0"/>
              <a:t>2020/11/15</a:t>
            </a:fld>
            <a:endParaRPr kumimoji="1" lang="zh-CN" altLang="en-US"/>
          </a:p>
        </p:txBody>
      </p:sp>
      <p:sp>
        <p:nvSpPr>
          <p:cNvPr id="3" name="页脚占位符 2">
            <a:extLst>
              <a:ext uri="{FF2B5EF4-FFF2-40B4-BE49-F238E27FC236}">
                <a16:creationId xmlns:a16="http://schemas.microsoft.com/office/drawing/2014/main" id="{C2C4FB6B-57F2-9242-B052-CD4F34E6CC8C}"/>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163DDA1E-D59A-BE4A-955E-CF03EC821B9A}"/>
              </a:ext>
            </a:extLst>
          </p:cNvPr>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1535272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F4E666-DAF8-4A4C-BFDE-B91E8E979996}"/>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7728E82F-E359-8849-8397-3FA8C11E56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14C9C35C-A0AC-F846-878E-ED499ECE88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216FA982-F80A-2941-B34F-79BF6EFA1F50}"/>
              </a:ext>
            </a:extLst>
          </p:cNvPr>
          <p:cNvSpPr>
            <a:spLocks noGrp="1"/>
          </p:cNvSpPr>
          <p:nvPr>
            <p:ph type="dt" sz="half" idx="10"/>
          </p:nvPr>
        </p:nvSpPr>
        <p:spPr/>
        <p:txBody>
          <a:bodyPr/>
          <a:lstStyle/>
          <a:p>
            <a:fld id="{A3E6D3C8-02D6-6946-BB94-AC01C6430338}" type="datetime1">
              <a:rPr kumimoji="1" lang="zh-CN" altLang="en-US" smtClean="0"/>
              <a:t>2020/11/15</a:t>
            </a:fld>
            <a:endParaRPr kumimoji="1" lang="zh-CN" altLang="en-US"/>
          </a:p>
        </p:txBody>
      </p:sp>
      <p:sp>
        <p:nvSpPr>
          <p:cNvPr id="6" name="页脚占位符 5">
            <a:extLst>
              <a:ext uri="{FF2B5EF4-FFF2-40B4-BE49-F238E27FC236}">
                <a16:creationId xmlns:a16="http://schemas.microsoft.com/office/drawing/2014/main" id="{3CD47D87-FDF1-2949-9061-85CD80842615}"/>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F34E1492-380F-4E43-B7EE-7AC6123D3C1C}"/>
              </a:ext>
            </a:extLst>
          </p:cNvPr>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3130406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B82B32-B7EF-864C-B882-C8D2144C21EC}"/>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A2023B65-6C0A-CD40-97A3-231B8FAE62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6B8E736E-8D3C-1647-9F34-21B24E751A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7A51222E-C6D9-A64E-A630-BC54616EF4AB}"/>
              </a:ext>
            </a:extLst>
          </p:cNvPr>
          <p:cNvSpPr>
            <a:spLocks noGrp="1"/>
          </p:cNvSpPr>
          <p:nvPr>
            <p:ph type="dt" sz="half" idx="10"/>
          </p:nvPr>
        </p:nvSpPr>
        <p:spPr/>
        <p:txBody>
          <a:bodyPr/>
          <a:lstStyle/>
          <a:p>
            <a:fld id="{5F8112AD-DF5D-BD4C-BF61-ED0B382D6273}" type="datetime1">
              <a:rPr kumimoji="1" lang="zh-CN" altLang="en-US" smtClean="0"/>
              <a:t>2020/11/15</a:t>
            </a:fld>
            <a:endParaRPr kumimoji="1" lang="zh-CN" altLang="en-US"/>
          </a:p>
        </p:txBody>
      </p:sp>
      <p:sp>
        <p:nvSpPr>
          <p:cNvPr id="6" name="页脚占位符 5">
            <a:extLst>
              <a:ext uri="{FF2B5EF4-FFF2-40B4-BE49-F238E27FC236}">
                <a16:creationId xmlns:a16="http://schemas.microsoft.com/office/drawing/2014/main" id="{A8B5B1A0-72A2-D640-9A30-30BE0701EBE6}"/>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8A0CDC33-C301-A84A-BB3B-21D5B06FBFB6}"/>
              </a:ext>
            </a:extLst>
          </p:cNvPr>
          <p:cNvSpPr>
            <a:spLocks noGrp="1"/>
          </p:cNvSpPr>
          <p:nvPr>
            <p:ph type="sldNum" sz="quarter" idx="12"/>
          </p:nvPr>
        </p:nvSpPr>
        <p:spPr/>
        <p:txBody>
          <a:body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1189237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B0D5407-68E8-6643-BACA-21B3D60EBF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4B0E41E6-7AE7-D749-B834-BEE850E93C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5695A9A-A12C-BC49-965D-C916317858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4BA060-FC4A-2C45-BC0A-F463BA636BAA}" type="datetime1">
              <a:rPr kumimoji="1" lang="zh-CN" altLang="en-US" smtClean="0"/>
              <a:t>2020/11/15</a:t>
            </a:fld>
            <a:endParaRPr kumimoji="1" lang="zh-CN" altLang="en-US"/>
          </a:p>
        </p:txBody>
      </p:sp>
      <p:sp>
        <p:nvSpPr>
          <p:cNvPr id="5" name="页脚占位符 4">
            <a:extLst>
              <a:ext uri="{FF2B5EF4-FFF2-40B4-BE49-F238E27FC236}">
                <a16:creationId xmlns:a16="http://schemas.microsoft.com/office/drawing/2014/main" id="{7BE8F526-21AD-FA45-AE30-A2D841504E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88951B5F-02FA-3245-9703-C53C4516B5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179704-EFDC-584D-9064-A59D55EEFD70}" type="slidenum">
              <a:rPr kumimoji="1" lang="zh-CN" altLang="en-US" smtClean="0"/>
              <a:t>‹#›</a:t>
            </a:fld>
            <a:endParaRPr kumimoji="1" lang="zh-CN" altLang="en-US"/>
          </a:p>
        </p:txBody>
      </p:sp>
    </p:spTree>
    <p:extLst>
      <p:ext uri="{BB962C8B-B14F-4D97-AF65-F5344CB8AC3E}">
        <p14:creationId xmlns:p14="http://schemas.microsoft.com/office/powerpoint/2010/main" val="16608435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slide" Target="slide9.xml"/><Relationship Id="rId12"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Layout" Target="../slideLayouts/slideLayout7.xml"/><Relationship Id="rId6" Type="http://schemas.openxmlformats.org/officeDocument/2006/relationships/slide" Target="slide2.xml"/><Relationship Id="rId11" Type="http://schemas.openxmlformats.org/officeDocument/2006/relationships/image" Target="../media/image5.png"/><Relationship Id="rId5" Type="http://schemas.openxmlformats.org/officeDocument/2006/relationships/slide" Target="slide16.xml"/><Relationship Id="rId10" Type="http://schemas.openxmlformats.org/officeDocument/2006/relationships/image" Target="../media/image4.png"/><Relationship Id="rId4" Type="http://schemas.openxmlformats.org/officeDocument/2006/relationships/slide" Target="slide12.xml"/><Relationship Id="rId9" Type="http://schemas.openxmlformats.org/officeDocument/2006/relationships/slide" Target="slide8.xml"/></Relationships>
</file>

<file path=ppt/slides/_rels/slide1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slide" Target="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g"/><Relationship Id="rId1" Type="http://schemas.openxmlformats.org/officeDocument/2006/relationships/slideLayout" Target="../slideLayouts/slideLayout7.xml"/><Relationship Id="rId4" Type="http://schemas.openxmlformats.org/officeDocument/2006/relationships/slide" Target="slide9.xml"/></Relationships>
</file>

<file path=ppt/slides/_rels/slide12.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image" Target="../media/image34.jpg"/><Relationship Id="rId1" Type="http://schemas.openxmlformats.org/officeDocument/2006/relationships/slideLayout" Target="../slideLayouts/slideLayout7.xml"/><Relationship Id="rId6" Type="http://schemas.openxmlformats.org/officeDocument/2006/relationships/slide" Target="slide1.xml"/><Relationship Id="rId5" Type="http://schemas.openxmlformats.org/officeDocument/2006/relationships/slide" Target="slide15.xml"/><Relationship Id="rId4" Type="http://schemas.openxmlformats.org/officeDocument/2006/relationships/slide" Target="slide14.xml"/></Relationships>
</file>

<file path=ppt/slides/_rels/slide13.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Layout" Target="../slideLayouts/slideLayout7.xml"/><Relationship Id="rId6" Type="http://schemas.openxmlformats.org/officeDocument/2006/relationships/slide" Target="slide12.xml"/><Relationship Id="rId5" Type="http://schemas.openxmlformats.org/officeDocument/2006/relationships/image" Target="../media/image38.jpeg"/><Relationship Id="rId4" Type="http://schemas.openxmlformats.org/officeDocument/2006/relationships/image" Target="../media/image37.jpeg"/></Relationships>
</file>

<file path=ppt/slides/_rels/slide14.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Layout" Target="../slideLayouts/slideLayout7.xml"/><Relationship Id="rId4" Type="http://schemas.openxmlformats.org/officeDocument/2006/relationships/slide" Target="slide12.xml"/></Relationships>
</file>

<file path=ppt/slides/_rels/slide15.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image" Target="../media/image4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image" Target="../media/image1.emf"/><Relationship Id="rId1" Type="http://schemas.openxmlformats.org/officeDocument/2006/relationships/slideLayout" Target="../slideLayouts/slideLayout7.xml"/><Relationship Id="rId4" Type="http://schemas.openxmlformats.org/officeDocument/2006/relationships/slide" Target="slide1.xml"/></Relationships>
</file>

<file path=ppt/slides/_rels/slide17.xml.rels><?xml version="1.0" encoding="UTF-8" standalone="yes"?>
<Relationships xmlns="http://schemas.openxmlformats.org/package/2006/relationships"><Relationship Id="rId3" Type="http://schemas.openxmlformats.org/officeDocument/2006/relationships/slide" Target="slide18.xml"/><Relationship Id="rId2" Type="http://schemas.openxmlformats.org/officeDocument/2006/relationships/image" Target="../media/image42.gif"/><Relationship Id="rId1" Type="http://schemas.openxmlformats.org/officeDocument/2006/relationships/slideLayout" Target="../slideLayouts/slideLayout7.xml"/><Relationship Id="rId5" Type="http://schemas.openxmlformats.org/officeDocument/2006/relationships/slide" Target="slide16.xml"/><Relationship Id="rId4" Type="http://schemas.openxmlformats.org/officeDocument/2006/relationships/image" Target="../media/image43.png"/></Relationships>
</file>

<file path=ppt/slides/_rels/slide18.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image" Target="../media/image8.emf"/><Relationship Id="rId7" Type="http://schemas.openxmlformats.org/officeDocument/2006/relationships/slide" Target="slide6.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slide" Target="slide7.xml"/><Relationship Id="rId5" Type="http://schemas.openxmlformats.org/officeDocument/2006/relationships/slide" Target="slide4.xml"/><Relationship Id="rId4" Type="http://schemas.openxmlformats.org/officeDocument/2006/relationships/slide" Target="slide3.xml"/><Relationship Id="rId9" Type="http://schemas.openxmlformats.org/officeDocument/2006/relationships/slide" Target="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slide" Target="slide2.xml"/><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slide" Target="slide2.xml"/><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slide" Target="slide1.xml"/><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slide" Target="slide11.xml"/><Relationship Id="rId4" Type="http://schemas.openxmlformats.org/officeDocument/2006/relationships/slide" Target="slide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909F7E1E-8637-244F-909E-50EB4B0197A5}"/>
              </a:ext>
            </a:extLst>
          </p:cNvPr>
          <p:cNvPicPr>
            <a:picLocks noChangeAspect="1"/>
          </p:cNvPicPr>
          <p:nvPr/>
        </p:nvPicPr>
        <p:blipFill>
          <a:blip r:embed="rId2">
            <a:alphaModFix amt="31000"/>
          </a:blip>
          <a:stretch>
            <a:fillRect/>
          </a:stretch>
        </p:blipFill>
        <p:spPr>
          <a:xfrm>
            <a:off x="1972302" y="3582167"/>
            <a:ext cx="5791128" cy="2849603"/>
          </a:xfrm>
          <a:prstGeom prst="rect">
            <a:avLst/>
          </a:prstGeom>
        </p:spPr>
      </p:pic>
      <p:sp>
        <p:nvSpPr>
          <p:cNvPr id="4" name="文本框 3">
            <a:extLst>
              <a:ext uri="{FF2B5EF4-FFF2-40B4-BE49-F238E27FC236}">
                <a16:creationId xmlns:a16="http://schemas.microsoft.com/office/drawing/2014/main" id="{249E19D7-05FA-1B4E-9551-48D0AD26F0DA}"/>
              </a:ext>
            </a:extLst>
          </p:cNvPr>
          <p:cNvSpPr txBox="1"/>
          <p:nvPr/>
        </p:nvSpPr>
        <p:spPr>
          <a:xfrm>
            <a:off x="5618282" y="2365949"/>
            <a:ext cx="966931"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Glucose</a:t>
            </a:r>
            <a:endParaRPr kumimoji="1" lang="zh-CN" altLang="en-US" b="1"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AFE4C36F-691B-6941-9F8D-6E76BF0A9D1D}"/>
              </a:ext>
            </a:extLst>
          </p:cNvPr>
          <p:cNvSpPr txBox="1"/>
          <p:nvPr/>
        </p:nvSpPr>
        <p:spPr>
          <a:xfrm>
            <a:off x="5166899" y="791987"/>
            <a:ext cx="1858201"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Pyruvate/lactate</a:t>
            </a:r>
            <a:endParaRPr kumimoji="1" lang="zh-CN" altLang="en-US" b="1"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CEDA64EC-591B-1148-80E3-5938F7F5ABC1}"/>
              </a:ext>
            </a:extLst>
          </p:cNvPr>
          <p:cNvSpPr txBox="1"/>
          <p:nvPr/>
        </p:nvSpPr>
        <p:spPr>
          <a:xfrm>
            <a:off x="41961" y="-120052"/>
            <a:ext cx="12150039" cy="1077218"/>
          </a:xfrm>
          <a:prstGeom prst="rect">
            <a:avLst/>
          </a:prstGeom>
          <a:noFill/>
        </p:spPr>
        <p:txBody>
          <a:bodyPr wrap="square" rtlCol="0">
            <a:spAutoFit/>
          </a:bodyPr>
          <a:lstStyle/>
          <a:p>
            <a:pPr algn="ctr"/>
            <a:r>
              <a:rPr kumimoji="1" lang="en-US" altLang="zh-CN" sz="3200" b="1" dirty="0">
                <a:solidFill>
                  <a:srgbClr val="0070C0"/>
                </a:solidFill>
                <a:latin typeface="Times New Roman" panose="02020603050405020304" pitchFamily="18" charset="0"/>
                <a:cs typeface="Times New Roman" panose="02020603050405020304" pitchFamily="18" charset="0"/>
              </a:rPr>
              <a:t>The</a:t>
            </a:r>
            <a:r>
              <a:rPr kumimoji="1" lang="zh-CN" altLang="en-US" sz="3200" b="1" dirty="0">
                <a:solidFill>
                  <a:srgbClr val="0070C0"/>
                </a:solidFill>
                <a:latin typeface="Times New Roman" panose="02020603050405020304" pitchFamily="18" charset="0"/>
                <a:cs typeface="Times New Roman" panose="02020603050405020304" pitchFamily="18" charset="0"/>
              </a:rPr>
              <a:t> </a:t>
            </a:r>
            <a:r>
              <a:rPr kumimoji="1" lang="en-US" altLang="zh-CN" sz="3200" b="1" dirty="0">
                <a:solidFill>
                  <a:srgbClr val="0070C0"/>
                </a:solidFill>
                <a:latin typeface="Times New Roman" panose="02020603050405020304" pitchFamily="18" charset="0"/>
                <a:cs typeface="Times New Roman" panose="02020603050405020304" pitchFamily="18" charset="0"/>
              </a:rPr>
              <a:t>synthesis</a:t>
            </a:r>
            <a:r>
              <a:rPr kumimoji="1" lang="zh-CN" altLang="en-US" sz="3200" b="1" dirty="0">
                <a:solidFill>
                  <a:srgbClr val="0070C0"/>
                </a:solidFill>
                <a:latin typeface="Times New Roman" panose="02020603050405020304" pitchFamily="18" charset="0"/>
                <a:cs typeface="Times New Roman" panose="02020603050405020304" pitchFamily="18" charset="0"/>
              </a:rPr>
              <a:t> </a:t>
            </a:r>
            <a:r>
              <a:rPr kumimoji="1" lang="en-US" altLang="zh-CN" sz="3200" b="1" dirty="0">
                <a:solidFill>
                  <a:srgbClr val="0070C0"/>
                </a:solidFill>
                <a:latin typeface="Times New Roman" panose="02020603050405020304" pitchFamily="18" charset="0"/>
                <a:cs typeface="Times New Roman" panose="02020603050405020304" pitchFamily="18" charset="0"/>
              </a:rPr>
              <a:t>of</a:t>
            </a:r>
            <a:r>
              <a:rPr kumimoji="1" lang="zh-CN" altLang="en-US" sz="3200" b="1" dirty="0">
                <a:solidFill>
                  <a:srgbClr val="0070C0"/>
                </a:solidFill>
                <a:latin typeface="Times New Roman" panose="02020603050405020304" pitchFamily="18" charset="0"/>
                <a:cs typeface="Times New Roman" panose="02020603050405020304" pitchFamily="18" charset="0"/>
              </a:rPr>
              <a:t> </a:t>
            </a:r>
            <a:r>
              <a:rPr kumimoji="1" lang="en-US" altLang="zh-CN" sz="3200" b="1" dirty="0">
                <a:solidFill>
                  <a:srgbClr val="0070C0"/>
                </a:solidFill>
                <a:latin typeface="Times New Roman" panose="02020603050405020304" pitchFamily="18" charset="0"/>
                <a:cs typeface="Times New Roman" panose="02020603050405020304" pitchFamily="18" charset="0"/>
              </a:rPr>
              <a:t>carbohydrate:</a:t>
            </a:r>
            <a:r>
              <a:rPr kumimoji="1" lang="zh-CN" altLang="en-US" sz="3200" b="1" dirty="0">
                <a:solidFill>
                  <a:srgbClr val="0070C0"/>
                </a:solidFill>
                <a:latin typeface="Times New Roman" panose="02020603050405020304" pitchFamily="18" charset="0"/>
                <a:cs typeface="Times New Roman" panose="02020603050405020304" pitchFamily="18" charset="0"/>
              </a:rPr>
              <a:t> </a:t>
            </a:r>
            <a:r>
              <a:rPr kumimoji="1" lang="en-US" altLang="zh-CN" sz="3200" b="1" dirty="0">
                <a:solidFill>
                  <a:srgbClr val="0070C0"/>
                </a:solidFill>
                <a:latin typeface="Times New Roman" panose="02020603050405020304" pitchFamily="18" charset="0"/>
                <a:cs typeface="Times New Roman" panose="02020603050405020304" pitchFamily="18" charset="0"/>
              </a:rPr>
              <a:t> </a:t>
            </a:r>
          </a:p>
          <a:p>
            <a:pPr algn="ctr"/>
            <a:r>
              <a:rPr kumimoji="1" lang="zh-CN" altLang="en-US" sz="3200" b="1" dirty="0">
                <a:solidFill>
                  <a:srgbClr val="0070C0"/>
                </a:solidFill>
                <a:latin typeface="Times New Roman" panose="02020603050405020304" pitchFamily="18" charset="0"/>
                <a:cs typeface="Times New Roman" panose="02020603050405020304" pitchFamily="18" charset="0"/>
              </a:rPr>
              <a:t> </a:t>
            </a:r>
            <a:r>
              <a:rPr kumimoji="1" lang="en-US" altLang="zh-CN" sz="3200" b="1" dirty="0">
                <a:solidFill>
                  <a:srgbClr val="0070C0"/>
                </a:solidFill>
                <a:latin typeface="Times New Roman" panose="02020603050405020304" pitchFamily="18" charset="0"/>
                <a:cs typeface="Times New Roman" panose="02020603050405020304" pitchFamily="18" charset="0"/>
              </a:rPr>
              <a:t>Gluconeogenesis,</a:t>
            </a:r>
            <a:r>
              <a:rPr kumimoji="1" lang="zh-CN" altLang="en-US" sz="3200" b="1" dirty="0">
                <a:solidFill>
                  <a:srgbClr val="0070C0"/>
                </a:solidFill>
                <a:latin typeface="Times New Roman" panose="02020603050405020304" pitchFamily="18" charset="0"/>
                <a:cs typeface="Times New Roman" panose="02020603050405020304" pitchFamily="18" charset="0"/>
              </a:rPr>
              <a:t> </a:t>
            </a:r>
            <a:r>
              <a:rPr kumimoji="1" lang="en-US" altLang="zh-CN" sz="3200" b="1" dirty="0">
                <a:solidFill>
                  <a:srgbClr val="0070C0"/>
                </a:solidFill>
                <a:latin typeface="Times New Roman" panose="02020603050405020304" pitchFamily="18" charset="0"/>
                <a:cs typeface="Times New Roman" panose="02020603050405020304" pitchFamily="18" charset="0"/>
              </a:rPr>
              <a:t>Photosynthesis</a:t>
            </a:r>
            <a:r>
              <a:rPr kumimoji="1" lang="zh-CN" altLang="en-US" sz="3200" b="1" dirty="0">
                <a:solidFill>
                  <a:srgbClr val="0070C0"/>
                </a:solidFill>
                <a:latin typeface="Times New Roman" panose="02020603050405020304" pitchFamily="18" charset="0"/>
                <a:cs typeface="Times New Roman" panose="02020603050405020304" pitchFamily="18" charset="0"/>
              </a:rPr>
              <a:t> </a:t>
            </a:r>
            <a:r>
              <a:rPr kumimoji="1" lang="en-US" altLang="zh-CN" sz="3200" b="1" dirty="0">
                <a:solidFill>
                  <a:srgbClr val="0070C0"/>
                </a:solidFill>
                <a:latin typeface="Times New Roman" panose="02020603050405020304" pitchFamily="18" charset="0"/>
                <a:cs typeface="Times New Roman" panose="02020603050405020304" pitchFamily="18" charset="0"/>
              </a:rPr>
              <a:t>and</a:t>
            </a:r>
            <a:r>
              <a:rPr kumimoji="1" lang="zh-CN" altLang="en-US" sz="3200" b="1" dirty="0">
                <a:solidFill>
                  <a:srgbClr val="0070C0"/>
                </a:solidFill>
                <a:latin typeface="Times New Roman" panose="02020603050405020304" pitchFamily="18" charset="0"/>
                <a:cs typeface="Times New Roman" panose="02020603050405020304" pitchFamily="18" charset="0"/>
              </a:rPr>
              <a:t> </a:t>
            </a:r>
            <a:r>
              <a:rPr kumimoji="1" lang="en-US" altLang="zh-CN" sz="3200" b="1" dirty="0">
                <a:solidFill>
                  <a:srgbClr val="0070C0"/>
                </a:solidFill>
                <a:latin typeface="Times New Roman" panose="02020603050405020304" pitchFamily="18" charset="0"/>
                <a:cs typeface="Times New Roman" panose="02020603050405020304" pitchFamily="18" charset="0"/>
              </a:rPr>
              <a:t>Glycogen</a:t>
            </a:r>
            <a:r>
              <a:rPr kumimoji="1" lang="zh-CN" altLang="en-US" sz="3200" b="1" dirty="0">
                <a:solidFill>
                  <a:srgbClr val="0070C0"/>
                </a:solidFill>
                <a:latin typeface="Times New Roman" panose="02020603050405020304" pitchFamily="18" charset="0"/>
                <a:cs typeface="Times New Roman" panose="02020603050405020304" pitchFamily="18" charset="0"/>
              </a:rPr>
              <a:t> </a:t>
            </a:r>
            <a:r>
              <a:rPr kumimoji="1" lang="en-US" altLang="zh-CN" sz="3200" b="1" dirty="0">
                <a:solidFill>
                  <a:srgbClr val="0070C0"/>
                </a:solidFill>
                <a:latin typeface="Times New Roman" panose="02020603050405020304" pitchFamily="18" charset="0"/>
                <a:cs typeface="Times New Roman" panose="02020603050405020304" pitchFamily="18" charset="0"/>
              </a:rPr>
              <a:t>synthesis</a:t>
            </a:r>
            <a:endParaRPr kumimoji="1" lang="zh-CN" altLang="en-US" sz="3200" b="1" dirty="0">
              <a:solidFill>
                <a:srgbClr val="0070C0"/>
              </a:solidFill>
              <a:latin typeface="Times New Roman" panose="02020603050405020304" pitchFamily="18" charset="0"/>
              <a:cs typeface="Times New Roman" panose="02020603050405020304" pitchFamily="18" charset="0"/>
            </a:endParaRPr>
          </a:p>
        </p:txBody>
      </p:sp>
      <p:cxnSp>
        <p:nvCxnSpPr>
          <p:cNvPr id="9" name="直线箭头连接符 8">
            <a:extLst>
              <a:ext uri="{FF2B5EF4-FFF2-40B4-BE49-F238E27FC236}">
                <a16:creationId xmlns:a16="http://schemas.microsoft.com/office/drawing/2014/main" id="{3C625054-17C8-0C43-AD8B-FDC37A635898}"/>
              </a:ext>
            </a:extLst>
          </p:cNvPr>
          <p:cNvCxnSpPr>
            <a:cxnSpLocks/>
            <a:stCxn id="6" idx="2"/>
            <a:endCxn id="4" idx="0"/>
          </p:cNvCxnSpPr>
          <p:nvPr/>
        </p:nvCxnSpPr>
        <p:spPr>
          <a:xfrm>
            <a:off x="6096000" y="1161319"/>
            <a:ext cx="5748" cy="120463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pic>
        <p:nvPicPr>
          <p:cNvPr id="33" name="图片 32">
            <a:extLst>
              <a:ext uri="{FF2B5EF4-FFF2-40B4-BE49-F238E27FC236}">
                <a16:creationId xmlns:a16="http://schemas.microsoft.com/office/drawing/2014/main" id="{312D3A7A-DA95-5342-9F91-0EEC0F0EB4B0}"/>
              </a:ext>
            </a:extLst>
          </p:cNvPr>
          <p:cNvPicPr>
            <a:picLocks noChangeAspect="1"/>
          </p:cNvPicPr>
          <p:nvPr/>
        </p:nvPicPr>
        <p:blipFill>
          <a:blip r:embed="rId3"/>
          <a:stretch>
            <a:fillRect/>
          </a:stretch>
        </p:blipFill>
        <p:spPr>
          <a:xfrm>
            <a:off x="5509222" y="2656429"/>
            <a:ext cx="1176429" cy="1004591"/>
          </a:xfrm>
          <a:prstGeom prst="rect">
            <a:avLst/>
          </a:prstGeom>
        </p:spPr>
      </p:pic>
      <p:sp>
        <p:nvSpPr>
          <p:cNvPr id="11" name="文本框 10">
            <a:hlinkClick r:id="rId4" action="ppaction://hlinksldjump"/>
            <a:extLst>
              <a:ext uri="{FF2B5EF4-FFF2-40B4-BE49-F238E27FC236}">
                <a16:creationId xmlns:a16="http://schemas.microsoft.com/office/drawing/2014/main" id="{5378B813-0CCF-A242-95FA-7E58B4147148}"/>
              </a:ext>
            </a:extLst>
          </p:cNvPr>
          <p:cNvSpPr txBox="1"/>
          <p:nvPr/>
        </p:nvSpPr>
        <p:spPr>
          <a:xfrm>
            <a:off x="2581866" y="4822302"/>
            <a:ext cx="1722474" cy="369332"/>
          </a:xfrm>
          <a:prstGeom prst="rect">
            <a:avLst/>
          </a:prstGeom>
          <a:noFill/>
          <a:ln>
            <a:solidFill>
              <a:schemeClr val="accent5"/>
            </a:solidFill>
          </a:ln>
        </p:spPr>
        <p:txBody>
          <a:bodyPr wrap="square" rtlCol="0">
            <a:spAutoFit/>
          </a:bodyPr>
          <a:lstStyle/>
          <a:p>
            <a:pPr algn="l"/>
            <a:r>
              <a:rPr kumimoji="1" lang="en-US" altLang="zh-CN" b="1" dirty="0">
                <a:latin typeface="Times New Roman" panose="02020603050405020304" pitchFamily="18" charset="0"/>
                <a:cs typeface="Times New Roman" panose="02020603050405020304" pitchFamily="18" charset="0"/>
              </a:rPr>
              <a:t>Photosynthesis</a:t>
            </a:r>
            <a:endParaRPr kumimoji="1" lang="zh-CN" altLang="en-US" b="1" dirty="0">
              <a:latin typeface="Times New Roman" panose="02020603050405020304" pitchFamily="18" charset="0"/>
              <a:cs typeface="Times New Roman" panose="02020603050405020304" pitchFamily="18" charset="0"/>
            </a:endParaRPr>
          </a:p>
        </p:txBody>
      </p:sp>
      <p:sp>
        <p:nvSpPr>
          <p:cNvPr id="12" name="文本框 11">
            <a:hlinkClick r:id="rId5" action="ppaction://hlinksldjump"/>
            <a:extLst>
              <a:ext uri="{FF2B5EF4-FFF2-40B4-BE49-F238E27FC236}">
                <a16:creationId xmlns:a16="http://schemas.microsoft.com/office/drawing/2014/main" id="{6F3A6649-4738-134C-B52D-29053FB32335}"/>
              </a:ext>
            </a:extLst>
          </p:cNvPr>
          <p:cNvSpPr txBox="1"/>
          <p:nvPr/>
        </p:nvSpPr>
        <p:spPr>
          <a:xfrm>
            <a:off x="5363712" y="4822302"/>
            <a:ext cx="1464576" cy="369332"/>
          </a:xfrm>
          <a:prstGeom prst="rect">
            <a:avLst/>
          </a:prstGeom>
          <a:noFill/>
          <a:ln>
            <a:solidFill>
              <a:schemeClr val="accent5"/>
            </a:solidFill>
          </a:ln>
        </p:spPr>
        <p:txBody>
          <a:bodyPr wrap="square" rtlCol="0">
            <a:spAutoFit/>
          </a:bodyPr>
          <a:lstStyle/>
          <a:p>
            <a:pPr algn="l"/>
            <a:r>
              <a:rPr kumimoji="1" lang="en-US" altLang="zh-CN" b="1" dirty="0">
                <a:latin typeface="Times New Roman" panose="02020603050405020304" pitchFamily="18" charset="0"/>
                <a:cs typeface="Times New Roman" panose="02020603050405020304" pitchFamily="18" charset="0"/>
              </a:rPr>
              <a:t>Calvin</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Cycle</a:t>
            </a:r>
            <a:endParaRPr kumimoji="1" lang="zh-CN" altLang="en-US" b="1" dirty="0">
              <a:latin typeface="Times New Roman" panose="02020603050405020304" pitchFamily="18" charset="0"/>
              <a:cs typeface="Times New Roman" panose="02020603050405020304" pitchFamily="18" charset="0"/>
            </a:endParaRPr>
          </a:p>
        </p:txBody>
      </p:sp>
      <p:cxnSp>
        <p:nvCxnSpPr>
          <p:cNvPr id="14" name="直线箭头连接符 13">
            <a:extLst>
              <a:ext uri="{FF2B5EF4-FFF2-40B4-BE49-F238E27FC236}">
                <a16:creationId xmlns:a16="http://schemas.microsoft.com/office/drawing/2014/main" id="{735C1879-6385-EA4E-926A-D1A8079E23C1}"/>
              </a:ext>
            </a:extLst>
          </p:cNvPr>
          <p:cNvCxnSpPr>
            <a:cxnSpLocks/>
            <a:stCxn id="11" idx="3"/>
            <a:endCxn id="12" idx="1"/>
          </p:cNvCxnSpPr>
          <p:nvPr/>
        </p:nvCxnSpPr>
        <p:spPr>
          <a:xfrm>
            <a:off x="4304340" y="5006968"/>
            <a:ext cx="1059372"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5" name="文本框 14">
            <a:extLst>
              <a:ext uri="{FF2B5EF4-FFF2-40B4-BE49-F238E27FC236}">
                <a16:creationId xmlns:a16="http://schemas.microsoft.com/office/drawing/2014/main" id="{BBE4D393-9429-F94C-A981-8F000F5C40D4}"/>
              </a:ext>
            </a:extLst>
          </p:cNvPr>
          <p:cNvSpPr txBox="1"/>
          <p:nvPr/>
        </p:nvSpPr>
        <p:spPr>
          <a:xfrm>
            <a:off x="4453438" y="4729969"/>
            <a:ext cx="503278" cy="276999"/>
          </a:xfrm>
          <a:prstGeom prst="rect">
            <a:avLst/>
          </a:prstGeom>
          <a:noFill/>
        </p:spPr>
        <p:txBody>
          <a:bodyPr wrap="square" rtlCol="0">
            <a:spAutoFit/>
          </a:bodyPr>
          <a:lstStyle/>
          <a:p>
            <a:pPr algn="l"/>
            <a:r>
              <a:rPr kumimoji="1" lang="en-US" altLang="zh-CN" sz="1200" b="1" dirty="0">
                <a:solidFill>
                  <a:srgbClr val="FF0000"/>
                </a:solidFill>
                <a:latin typeface="Times New Roman" panose="02020603050405020304" pitchFamily="18" charset="0"/>
                <a:cs typeface="Times New Roman" panose="02020603050405020304" pitchFamily="18" charset="0"/>
              </a:rPr>
              <a:t>ATP</a:t>
            </a:r>
            <a:endParaRPr kumimoji="1" lang="zh-CN" altLang="en-US" sz="1200" b="1" dirty="0">
              <a:solidFill>
                <a:srgbClr val="FF0000"/>
              </a:solidFill>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582C1A62-5755-BC4E-89F4-BDC97CFC10B8}"/>
              </a:ext>
            </a:extLst>
          </p:cNvPr>
          <p:cNvSpPr txBox="1"/>
          <p:nvPr/>
        </p:nvSpPr>
        <p:spPr>
          <a:xfrm>
            <a:off x="4207320" y="5019978"/>
            <a:ext cx="1093656" cy="276999"/>
          </a:xfrm>
          <a:prstGeom prst="rect">
            <a:avLst/>
          </a:prstGeom>
          <a:noFill/>
        </p:spPr>
        <p:txBody>
          <a:bodyPr wrap="square" rtlCol="0">
            <a:spAutoFit/>
          </a:bodyPr>
          <a:lstStyle/>
          <a:p>
            <a:pPr algn="l"/>
            <a:r>
              <a:rPr kumimoji="1" lang="en-US" altLang="zh-CN" sz="1200" b="1" dirty="0">
                <a:solidFill>
                  <a:srgbClr val="FF0000"/>
                </a:solidFill>
                <a:latin typeface="Times New Roman" panose="02020603050405020304" pitchFamily="18" charset="0"/>
                <a:cs typeface="Times New Roman" panose="02020603050405020304" pitchFamily="18" charset="0"/>
              </a:rPr>
              <a:t>NADPH</a:t>
            </a:r>
            <a:r>
              <a:rPr kumimoji="1" lang="zh-CN" altLang="en-US" sz="1200" b="1" dirty="0">
                <a:solidFill>
                  <a:srgbClr val="FF0000"/>
                </a:solidFill>
                <a:latin typeface="Times New Roman" panose="02020603050405020304" pitchFamily="18" charset="0"/>
                <a:cs typeface="Times New Roman" panose="02020603050405020304" pitchFamily="18" charset="0"/>
              </a:rPr>
              <a:t> </a:t>
            </a:r>
            <a:r>
              <a:rPr kumimoji="1" lang="en-US" altLang="zh-CN" sz="1200" b="1" dirty="0">
                <a:solidFill>
                  <a:srgbClr val="FF0000"/>
                </a:solidFill>
                <a:latin typeface="Times New Roman" panose="02020603050405020304" pitchFamily="18" charset="0"/>
                <a:cs typeface="Times New Roman" panose="02020603050405020304" pitchFamily="18" charset="0"/>
              </a:rPr>
              <a:t>+</a:t>
            </a:r>
            <a:r>
              <a:rPr kumimoji="1" lang="zh-CN" altLang="en-US" sz="1200" b="1" dirty="0">
                <a:solidFill>
                  <a:srgbClr val="FF0000"/>
                </a:solidFill>
                <a:latin typeface="Times New Roman" panose="02020603050405020304" pitchFamily="18" charset="0"/>
                <a:cs typeface="Times New Roman" panose="02020603050405020304" pitchFamily="18" charset="0"/>
              </a:rPr>
              <a:t> </a:t>
            </a:r>
            <a:r>
              <a:rPr kumimoji="1" lang="en-US" altLang="zh-CN" sz="1200" b="1" dirty="0">
                <a:solidFill>
                  <a:srgbClr val="FF0000"/>
                </a:solidFill>
                <a:latin typeface="Times New Roman" panose="02020603050405020304" pitchFamily="18" charset="0"/>
                <a:cs typeface="Times New Roman" panose="02020603050405020304" pitchFamily="18" charset="0"/>
              </a:rPr>
              <a:t>H</a:t>
            </a:r>
            <a:r>
              <a:rPr kumimoji="1" lang="en-US" altLang="zh-CN" sz="1200" b="1" baseline="30000" dirty="0">
                <a:solidFill>
                  <a:srgbClr val="FF0000"/>
                </a:solidFill>
                <a:latin typeface="Times New Roman" panose="02020603050405020304" pitchFamily="18" charset="0"/>
                <a:cs typeface="Times New Roman" panose="02020603050405020304" pitchFamily="18" charset="0"/>
              </a:rPr>
              <a:t>+</a:t>
            </a:r>
            <a:endParaRPr kumimoji="1" lang="zh-CN" altLang="en-US" sz="1200" b="1" dirty="0">
              <a:solidFill>
                <a:srgbClr val="FF0000"/>
              </a:solidFill>
              <a:latin typeface="Times New Roman" panose="02020603050405020304" pitchFamily="18" charset="0"/>
              <a:cs typeface="Times New Roman" panose="02020603050405020304" pitchFamily="18" charset="0"/>
            </a:endParaRPr>
          </a:p>
        </p:txBody>
      </p:sp>
      <p:cxnSp>
        <p:nvCxnSpPr>
          <p:cNvPr id="21" name="直线箭头连接符 20">
            <a:extLst>
              <a:ext uri="{FF2B5EF4-FFF2-40B4-BE49-F238E27FC236}">
                <a16:creationId xmlns:a16="http://schemas.microsoft.com/office/drawing/2014/main" id="{FCCADA47-B222-9D40-8374-01D15B7972A4}"/>
              </a:ext>
            </a:extLst>
          </p:cNvPr>
          <p:cNvCxnSpPr>
            <a:cxnSpLocks/>
            <a:stCxn id="12" idx="0"/>
            <a:endCxn id="33" idx="2"/>
          </p:cNvCxnSpPr>
          <p:nvPr/>
        </p:nvCxnSpPr>
        <p:spPr>
          <a:xfrm flipV="1">
            <a:off x="6096000" y="3661020"/>
            <a:ext cx="1437" cy="116128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22" name="闪电形 21">
            <a:extLst>
              <a:ext uri="{FF2B5EF4-FFF2-40B4-BE49-F238E27FC236}">
                <a16:creationId xmlns:a16="http://schemas.microsoft.com/office/drawing/2014/main" id="{01C421FF-D23E-4344-8010-BF1B17DAD9B2}"/>
              </a:ext>
            </a:extLst>
          </p:cNvPr>
          <p:cNvSpPr/>
          <p:nvPr/>
        </p:nvSpPr>
        <p:spPr>
          <a:xfrm>
            <a:off x="1522494" y="2313717"/>
            <a:ext cx="1690372" cy="2508585"/>
          </a:xfrm>
          <a:prstGeom prst="lightningBolt">
            <a:avLst/>
          </a:prstGeom>
          <a:solidFill>
            <a:srgbClr val="FFFF00"/>
          </a:solidFill>
          <a:ln>
            <a:solidFill>
              <a:srgbClr val="FFFF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zh-CN" altLang="en-US"/>
          </a:p>
        </p:txBody>
      </p:sp>
      <p:sp>
        <p:nvSpPr>
          <p:cNvPr id="23" name="文本框 22">
            <a:extLst>
              <a:ext uri="{FF2B5EF4-FFF2-40B4-BE49-F238E27FC236}">
                <a16:creationId xmlns:a16="http://schemas.microsoft.com/office/drawing/2014/main" id="{6AD3D60F-481B-4D42-9E9C-37EEB81E1180}"/>
              </a:ext>
            </a:extLst>
          </p:cNvPr>
          <p:cNvSpPr txBox="1"/>
          <p:nvPr/>
        </p:nvSpPr>
        <p:spPr>
          <a:xfrm>
            <a:off x="1150763" y="2037813"/>
            <a:ext cx="723275"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Light</a:t>
            </a:r>
            <a:endParaRPr kumimoji="1" lang="zh-CN" altLang="en-US" b="1" dirty="0">
              <a:latin typeface="Times New Roman" panose="02020603050405020304" pitchFamily="18" charset="0"/>
              <a:cs typeface="Times New Roman" panose="02020603050405020304" pitchFamily="18" charset="0"/>
            </a:endParaRPr>
          </a:p>
        </p:txBody>
      </p:sp>
      <p:sp>
        <p:nvSpPr>
          <p:cNvPr id="24" name="文本框 23">
            <a:hlinkClick r:id="rId6" action="ppaction://hlinksldjump"/>
            <a:extLst>
              <a:ext uri="{FF2B5EF4-FFF2-40B4-BE49-F238E27FC236}">
                <a16:creationId xmlns:a16="http://schemas.microsoft.com/office/drawing/2014/main" id="{3E8956DC-B6E9-9543-BF9D-E361F08BA476}"/>
              </a:ext>
            </a:extLst>
          </p:cNvPr>
          <p:cNvSpPr txBox="1"/>
          <p:nvPr/>
        </p:nvSpPr>
        <p:spPr>
          <a:xfrm>
            <a:off x="6090251" y="1504387"/>
            <a:ext cx="1271502" cy="276999"/>
          </a:xfrm>
          <a:prstGeom prst="rect">
            <a:avLst/>
          </a:prstGeom>
          <a:noFill/>
          <a:ln>
            <a:solidFill>
              <a:schemeClr val="accent5"/>
            </a:solidFill>
          </a:ln>
        </p:spPr>
        <p:txBody>
          <a:bodyPr wrap="non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Gluconeogenesis</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sp>
        <p:nvSpPr>
          <p:cNvPr id="27" name="文本框 26">
            <a:extLst>
              <a:ext uri="{FF2B5EF4-FFF2-40B4-BE49-F238E27FC236}">
                <a16:creationId xmlns:a16="http://schemas.microsoft.com/office/drawing/2014/main" id="{1242AA5A-52A2-2841-9EA1-9309EE410CF8}"/>
              </a:ext>
            </a:extLst>
          </p:cNvPr>
          <p:cNvSpPr txBox="1"/>
          <p:nvPr/>
        </p:nvSpPr>
        <p:spPr>
          <a:xfrm>
            <a:off x="8982007" y="2365949"/>
            <a:ext cx="1165704"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Glycogen</a:t>
            </a:r>
            <a:r>
              <a:rPr kumimoji="1" lang="zh-CN" altLang="en-US" b="1" dirty="0">
                <a:latin typeface="Times New Roman" panose="02020603050405020304" pitchFamily="18" charset="0"/>
                <a:cs typeface="Times New Roman" panose="02020603050405020304" pitchFamily="18" charset="0"/>
              </a:rPr>
              <a:t> </a:t>
            </a:r>
          </a:p>
        </p:txBody>
      </p:sp>
      <p:sp>
        <p:nvSpPr>
          <p:cNvPr id="30" name="文本框 29">
            <a:hlinkClick r:id="rId7" action="ppaction://hlinksldjump"/>
            <a:extLst>
              <a:ext uri="{FF2B5EF4-FFF2-40B4-BE49-F238E27FC236}">
                <a16:creationId xmlns:a16="http://schemas.microsoft.com/office/drawing/2014/main" id="{F184342A-910A-C640-B22F-95CA904FC7FD}"/>
              </a:ext>
            </a:extLst>
          </p:cNvPr>
          <p:cNvSpPr txBox="1"/>
          <p:nvPr/>
        </p:nvSpPr>
        <p:spPr>
          <a:xfrm>
            <a:off x="7043058" y="2227450"/>
            <a:ext cx="1428596" cy="276999"/>
          </a:xfrm>
          <a:prstGeom prst="rect">
            <a:avLst/>
          </a:prstGeom>
          <a:noFill/>
          <a:ln>
            <a:solidFill>
              <a:schemeClr val="accent5"/>
            </a:solidFill>
          </a:ln>
        </p:spPr>
        <p:txBody>
          <a:bodyPr wrap="non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Glycogen</a:t>
            </a:r>
            <a:r>
              <a:rPr kumimoji="1" lang="zh-CN" altLang="en-US" sz="1200" b="1" dirty="0">
                <a:solidFill>
                  <a:schemeClr val="accent1"/>
                </a:solidFill>
                <a:latin typeface="Times New Roman" panose="02020603050405020304" pitchFamily="18" charset="0"/>
                <a:cs typeface="Times New Roman" panose="02020603050405020304" pitchFamily="18" charset="0"/>
              </a:rPr>
              <a:t> </a:t>
            </a:r>
            <a:r>
              <a:rPr kumimoji="1" lang="en-US" altLang="zh-CN" sz="1200" b="1" dirty="0">
                <a:solidFill>
                  <a:schemeClr val="accent1"/>
                </a:solidFill>
                <a:latin typeface="Times New Roman" panose="02020603050405020304" pitchFamily="18" charset="0"/>
                <a:cs typeface="Times New Roman" panose="02020603050405020304" pitchFamily="18" charset="0"/>
              </a:rPr>
              <a:t>synthesis</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cxnSp>
        <p:nvCxnSpPr>
          <p:cNvPr id="32" name="直线箭头连接符 31">
            <a:extLst>
              <a:ext uri="{FF2B5EF4-FFF2-40B4-BE49-F238E27FC236}">
                <a16:creationId xmlns:a16="http://schemas.microsoft.com/office/drawing/2014/main" id="{255D5128-C3DE-5E4C-8F29-8E8F2F059F9F}"/>
              </a:ext>
            </a:extLst>
          </p:cNvPr>
          <p:cNvCxnSpPr>
            <a:stCxn id="4" idx="3"/>
            <a:endCxn id="27" idx="1"/>
          </p:cNvCxnSpPr>
          <p:nvPr/>
        </p:nvCxnSpPr>
        <p:spPr>
          <a:xfrm>
            <a:off x="6585213" y="2550615"/>
            <a:ext cx="2396794"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pic>
        <p:nvPicPr>
          <p:cNvPr id="35" name="图片 34">
            <a:extLst>
              <a:ext uri="{FF2B5EF4-FFF2-40B4-BE49-F238E27FC236}">
                <a16:creationId xmlns:a16="http://schemas.microsoft.com/office/drawing/2014/main" id="{7050AD16-BC68-6B45-9716-44F1F922CA29}"/>
              </a:ext>
            </a:extLst>
          </p:cNvPr>
          <p:cNvPicPr>
            <a:picLocks noChangeAspect="1"/>
          </p:cNvPicPr>
          <p:nvPr/>
        </p:nvPicPr>
        <p:blipFill>
          <a:blip r:embed="rId8"/>
          <a:stretch>
            <a:fillRect/>
          </a:stretch>
        </p:blipFill>
        <p:spPr>
          <a:xfrm>
            <a:off x="7847686" y="2998693"/>
            <a:ext cx="3126263" cy="3090441"/>
          </a:xfrm>
          <a:prstGeom prst="rect">
            <a:avLst/>
          </a:prstGeom>
        </p:spPr>
      </p:pic>
      <p:sp>
        <p:nvSpPr>
          <p:cNvPr id="38" name="文本框 37">
            <a:extLst>
              <a:ext uri="{FF2B5EF4-FFF2-40B4-BE49-F238E27FC236}">
                <a16:creationId xmlns:a16="http://schemas.microsoft.com/office/drawing/2014/main" id="{540B34AE-06BD-684D-981A-DEEFB51AA421}"/>
              </a:ext>
            </a:extLst>
          </p:cNvPr>
          <p:cNvSpPr txBox="1"/>
          <p:nvPr/>
        </p:nvSpPr>
        <p:spPr>
          <a:xfrm>
            <a:off x="2864485" y="2366175"/>
            <a:ext cx="1338828"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Acetyl-CoA</a:t>
            </a:r>
            <a:endParaRPr kumimoji="1" lang="zh-CN" altLang="en-US" b="1" dirty="0">
              <a:latin typeface="Times New Roman" panose="02020603050405020304" pitchFamily="18" charset="0"/>
              <a:cs typeface="Times New Roman" panose="02020603050405020304" pitchFamily="18" charset="0"/>
            </a:endParaRPr>
          </a:p>
        </p:txBody>
      </p:sp>
      <p:cxnSp>
        <p:nvCxnSpPr>
          <p:cNvPr id="40" name="直线箭头连接符 39">
            <a:extLst>
              <a:ext uri="{FF2B5EF4-FFF2-40B4-BE49-F238E27FC236}">
                <a16:creationId xmlns:a16="http://schemas.microsoft.com/office/drawing/2014/main" id="{FABD4AEC-B2E4-BC49-B957-B0CAC43BD3B7}"/>
              </a:ext>
            </a:extLst>
          </p:cNvPr>
          <p:cNvCxnSpPr>
            <a:stCxn id="38" idx="3"/>
            <a:endCxn id="4" idx="1"/>
          </p:cNvCxnSpPr>
          <p:nvPr/>
        </p:nvCxnSpPr>
        <p:spPr>
          <a:xfrm flipV="1">
            <a:off x="4203313" y="2550615"/>
            <a:ext cx="1414969" cy="226"/>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43" name="矩形 42">
            <a:hlinkClick r:id="rId9" action="ppaction://hlinksldjump"/>
            <a:extLst>
              <a:ext uri="{FF2B5EF4-FFF2-40B4-BE49-F238E27FC236}">
                <a16:creationId xmlns:a16="http://schemas.microsoft.com/office/drawing/2014/main" id="{9BB60439-82CC-704D-9A03-70FACB86BE2A}"/>
              </a:ext>
            </a:extLst>
          </p:cNvPr>
          <p:cNvSpPr/>
          <p:nvPr/>
        </p:nvSpPr>
        <p:spPr>
          <a:xfrm>
            <a:off x="4168245" y="2222479"/>
            <a:ext cx="1261884" cy="276999"/>
          </a:xfrm>
          <a:prstGeom prst="rect">
            <a:avLst/>
          </a:prstGeom>
          <a:noFill/>
          <a:ln>
            <a:solidFill>
              <a:schemeClr val="accent5"/>
            </a:solidFill>
          </a:ln>
        </p:spPr>
        <p:txBody>
          <a:bodyPr wrap="none" rtlCol="0">
            <a:spAutoFit/>
          </a:bodyPr>
          <a:lstStyle/>
          <a:p>
            <a:r>
              <a:rPr kumimoji="1" lang="en-US" altLang="zh-CN" sz="1200" b="1" dirty="0">
                <a:solidFill>
                  <a:schemeClr val="accent1"/>
                </a:solidFill>
                <a:latin typeface="Times New Roman" panose="02020603050405020304" pitchFamily="18" charset="0"/>
                <a:cs typeface="Times New Roman" panose="02020603050405020304" pitchFamily="18" charset="0"/>
              </a:rPr>
              <a:t>Glyoxylate cycle</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sp>
        <p:nvSpPr>
          <p:cNvPr id="44" name="文本框 43">
            <a:extLst>
              <a:ext uri="{FF2B5EF4-FFF2-40B4-BE49-F238E27FC236}">
                <a16:creationId xmlns:a16="http://schemas.microsoft.com/office/drawing/2014/main" id="{68731E81-F299-E140-B293-DADD7C1590D8}"/>
              </a:ext>
            </a:extLst>
          </p:cNvPr>
          <p:cNvSpPr txBox="1"/>
          <p:nvPr/>
        </p:nvSpPr>
        <p:spPr>
          <a:xfrm>
            <a:off x="4353806" y="2572051"/>
            <a:ext cx="806631" cy="276999"/>
          </a:xfrm>
          <a:prstGeom prst="rect">
            <a:avLst/>
          </a:prstGeom>
          <a:noFill/>
        </p:spPr>
        <p:txBody>
          <a:bodyPr wrap="none" rtlCol="0">
            <a:spAutoFit/>
          </a:bodyPr>
          <a:lstStyle>
            <a:defPPr>
              <a:defRPr lang="zh-CN"/>
            </a:defPPr>
            <a:lvl1pPr>
              <a:defRPr kumimoji="1" sz="1200" b="1">
                <a:solidFill>
                  <a:schemeClr val="accent1"/>
                </a:solidFill>
                <a:latin typeface="Times New Roman" panose="02020603050405020304" pitchFamily="18" charset="0"/>
                <a:cs typeface="Times New Roman" panose="02020603050405020304" pitchFamily="18" charset="0"/>
              </a:defRPr>
            </a:lvl1pPr>
          </a:lstStyle>
          <a:p>
            <a:r>
              <a:rPr lang="en-US" altLang="zh-CN" dirty="0">
                <a:solidFill>
                  <a:srgbClr val="FF0000"/>
                </a:solidFill>
              </a:rPr>
              <a:t>In</a:t>
            </a:r>
            <a:r>
              <a:rPr lang="zh-CN" altLang="en-US" dirty="0">
                <a:solidFill>
                  <a:srgbClr val="FF0000"/>
                </a:solidFill>
              </a:rPr>
              <a:t> </a:t>
            </a:r>
            <a:r>
              <a:rPr lang="en-US" altLang="zh-CN" dirty="0">
                <a:solidFill>
                  <a:srgbClr val="FF0000"/>
                </a:solidFill>
              </a:rPr>
              <a:t>plants</a:t>
            </a:r>
            <a:r>
              <a:rPr lang="zh-CN" altLang="en-US" dirty="0">
                <a:solidFill>
                  <a:srgbClr val="FF0000"/>
                </a:solidFill>
              </a:rPr>
              <a:t> </a:t>
            </a:r>
          </a:p>
        </p:txBody>
      </p:sp>
      <p:cxnSp>
        <p:nvCxnSpPr>
          <p:cNvPr id="53" name="直线箭头连接符 52">
            <a:extLst>
              <a:ext uri="{FF2B5EF4-FFF2-40B4-BE49-F238E27FC236}">
                <a16:creationId xmlns:a16="http://schemas.microsoft.com/office/drawing/2014/main" id="{44C8AFE6-F88F-4544-BCE9-483BF32A648D}"/>
              </a:ext>
            </a:extLst>
          </p:cNvPr>
          <p:cNvCxnSpPr>
            <a:cxnSpLocks/>
            <a:stCxn id="55" idx="3"/>
            <a:endCxn id="60" idx="1"/>
          </p:cNvCxnSpPr>
          <p:nvPr/>
        </p:nvCxnSpPr>
        <p:spPr>
          <a:xfrm>
            <a:off x="4976953" y="1806878"/>
            <a:ext cx="689994"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55" name="文本框 54">
            <a:extLst>
              <a:ext uri="{FF2B5EF4-FFF2-40B4-BE49-F238E27FC236}">
                <a16:creationId xmlns:a16="http://schemas.microsoft.com/office/drawing/2014/main" id="{1B85749F-45ED-814A-850A-F4CE6E7E2B1C}"/>
              </a:ext>
            </a:extLst>
          </p:cNvPr>
          <p:cNvSpPr txBox="1"/>
          <p:nvPr/>
        </p:nvSpPr>
        <p:spPr>
          <a:xfrm>
            <a:off x="4099790" y="1622212"/>
            <a:ext cx="877163" cy="369332"/>
          </a:xfrm>
          <a:prstGeom prst="rect">
            <a:avLst/>
          </a:prstGeom>
          <a:noFill/>
        </p:spPr>
        <p:txBody>
          <a:bodyPr wrap="none" rtlCol="0">
            <a:spAutoFit/>
          </a:bodyPr>
          <a:lstStyle/>
          <a:p>
            <a:pPr algn="l"/>
            <a:r>
              <a:rPr kumimoji="1" lang="en-US" altLang="zh-CN" b="1" dirty="0">
                <a:solidFill>
                  <a:schemeClr val="accent2"/>
                </a:solidFill>
                <a:latin typeface="Times New Roman" panose="02020603050405020304" pitchFamily="18" charset="0"/>
                <a:cs typeface="Times New Roman" panose="02020603050405020304" pitchFamily="18" charset="0"/>
              </a:rPr>
              <a:t>Insulin</a:t>
            </a:r>
            <a:endParaRPr kumimoji="1" lang="zh-CN" altLang="en-US" b="1" dirty="0">
              <a:solidFill>
                <a:schemeClr val="accent2"/>
              </a:solidFill>
              <a:latin typeface="Times New Roman" panose="02020603050405020304" pitchFamily="18" charset="0"/>
              <a:cs typeface="Times New Roman" panose="02020603050405020304" pitchFamily="18" charset="0"/>
            </a:endParaRPr>
          </a:p>
        </p:txBody>
      </p:sp>
      <p:pic>
        <p:nvPicPr>
          <p:cNvPr id="60" name="图片 59">
            <a:extLst>
              <a:ext uri="{FF2B5EF4-FFF2-40B4-BE49-F238E27FC236}">
                <a16:creationId xmlns:a16="http://schemas.microsoft.com/office/drawing/2014/main" id="{DD731E7F-41BA-D248-ABDD-D5DE3BB5B08F}"/>
              </a:ext>
            </a:extLst>
          </p:cNvPr>
          <p:cNvPicPr>
            <a:picLocks noChangeAspect="1"/>
          </p:cNvPicPr>
          <p:nvPr/>
        </p:nvPicPr>
        <p:blipFill>
          <a:blip r:embed="rId10"/>
          <a:stretch>
            <a:fillRect/>
          </a:stretch>
        </p:blipFill>
        <p:spPr>
          <a:xfrm>
            <a:off x="5666947" y="1643511"/>
            <a:ext cx="319781" cy="326733"/>
          </a:xfrm>
          <a:prstGeom prst="rect">
            <a:avLst/>
          </a:prstGeom>
        </p:spPr>
      </p:pic>
      <p:sp>
        <p:nvSpPr>
          <p:cNvPr id="67" name="文本框 66">
            <a:extLst>
              <a:ext uri="{FF2B5EF4-FFF2-40B4-BE49-F238E27FC236}">
                <a16:creationId xmlns:a16="http://schemas.microsoft.com/office/drawing/2014/main" id="{6AF29BC5-057F-B944-B432-E7ABB1FC2921}"/>
              </a:ext>
            </a:extLst>
          </p:cNvPr>
          <p:cNvSpPr txBox="1"/>
          <p:nvPr/>
        </p:nvSpPr>
        <p:spPr>
          <a:xfrm>
            <a:off x="3959841" y="1252164"/>
            <a:ext cx="1069524" cy="369332"/>
          </a:xfrm>
          <a:prstGeom prst="rect">
            <a:avLst/>
          </a:prstGeom>
          <a:noFill/>
        </p:spPr>
        <p:txBody>
          <a:bodyPr wrap="square" rtlCol="0">
            <a:spAutoFit/>
          </a:bodyPr>
          <a:lstStyle>
            <a:defPPr>
              <a:defRPr lang="zh-CN"/>
            </a:defPPr>
            <a:lvl1pPr>
              <a:defRPr kumimoji="1" b="1">
                <a:solidFill>
                  <a:schemeClr val="accent2"/>
                </a:solidFill>
                <a:latin typeface="Times New Roman" panose="02020603050405020304" pitchFamily="18" charset="0"/>
                <a:cs typeface="Times New Roman" panose="02020603050405020304" pitchFamily="18" charset="0"/>
              </a:defRPr>
            </a:lvl1pPr>
          </a:lstStyle>
          <a:p>
            <a:r>
              <a:rPr lang="en-US" altLang="zh-CN" dirty="0"/>
              <a:t>glucagon</a:t>
            </a:r>
            <a:endParaRPr lang="zh-CN" altLang="en-US" dirty="0"/>
          </a:p>
        </p:txBody>
      </p:sp>
      <p:pic>
        <p:nvPicPr>
          <p:cNvPr id="68" name="图片 67">
            <a:extLst>
              <a:ext uri="{FF2B5EF4-FFF2-40B4-BE49-F238E27FC236}">
                <a16:creationId xmlns:a16="http://schemas.microsoft.com/office/drawing/2014/main" id="{D84C7CE7-9A2E-054F-A3CA-D5C73C53886A}"/>
              </a:ext>
            </a:extLst>
          </p:cNvPr>
          <p:cNvPicPr>
            <a:picLocks noChangeAspect="1"/>
          </p:cNvPicPr>
          <p:nvPr/>
        </p:nvPicPr>
        <p:blipFill>
          <a:blip r:embed="rId11"/>
          <a:stretch>
            <a:fillRect/>
          </a:stretch>
        </p:blipFill>
        <p:spPr>
          <a:xfrm>
            <a:off x="5673071" y="1272978"/>
            <a:ext cx="320403" cy="327523"/>
          </a:xfrm>
          <a:prstGeom prst="rect">
            <a:avLst/>
          </a:prstGeom>
        </p:spPr>
      </p:pic>
      <p:cxnSp>
        <p:nvCxnSpPr>
          <p:cNvPr id="70" name="直线箭头连接符 69">
            <a:extLst>
              <a:ext uri="{FF2B5EF4-FFF2-40B4-BE49-F238E27FC236}">
                <a16:creationId xmlns:a16="http://schemas.microsoft.com/office/drawing/2014/main" id="{27046E01-E889-A746-99A9-0EDCA43D2FB4}"/>
              </a:ext>
            </a:extLst>
          </p:cNvPr>
          <p:cNvCxnSpPr>
            <a:cxnSpLocks/>
            <a:stCxn id="67" idx="3"/>
            <a:endCxn id="68" idx="1"/>
          </p:cNvCxnSpPr>
          <p:nvPr/>
        </p:nvCxnSpPr>
        <p:spPr>
          <a:xfrm flipV="1">
            <a:off x="5029365" y="1436740"/>
            <a:ext cx="643706" cy="9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pic>
        <p:nvPicPr>
          <p:cNvPr id="80" name="图片 79">
            <a:extLst>
              <a:ext uri="{FF2B5EF4-FFF2-40B4-BE49-F238E27FC236}">
                <a16:creationId xmlns:a16="http://schemas.microsoft.com/office/drawing/2014/main" id="{274DC94E-929F-BF44-9F76-B20DE5FD4668}"/>
              </a:ext>
            </a:extLst>
          </p:cNvPr>
          <p:cNvPicPr>
            <a:picLocks noChangeAspect="1"/>
          </p:cNvPicPr>
          <p:nvPr/>
        </p:nvPicPr>
        <p:blipFill>
          <a:blip r:embed="rId12"/>
          <a:stretch>
            <a:fillRect/>
          </a:stretch>
        </p:blipFill>
        <p:spPr>
          <a:xfrm>
            <a:off x="7424462" y="999198"/>
            <a:ext cx="2328637" cy="1023700"/>
          </a:xfrm>
          <a:prstGeom prst="rect">
            <a:avLst/>
          </a:prstGeom>
        </p:spPr>
      </p:pic>
      <p:pic>
        <p:nvPicPr>
          <p:cNvPr id="82" name="图片 81">
            <a:extLst>
              <a:ext uri="{FF2B5EF4-FFF2-40B4-BE49-F238E27FC236}">
                <a16:creationId xmlns:a16="http://schemas.microsoft.com/office/drawing/2014/main" id="{73CAEEB8-885A-2046-B6AB-E96ADFE5EBA2}"/>
              </a:ext>
            </a:extLst>
          </p:cNvPr>
          <p:cNvPicPr>
            <a:picLocks noChangeAspect="1"/>
          </p:cNvPicPr>
          <p:nvPr/>
        </p:nvPicPr>
        <p:blipFill>
          <a:blip r:embed="rId13"/>
          <a:stretch>
            <a:fillRect/>
          </a:stretch>
        </p:blipFill>
        <p:spPr>
          <a:xfrm>
            <a:off x="2698252" y="1683136"/>
            <a:ext cx="1338829" cy="621398"/>
          </a:xfrm>
          <a:prstGeom prst="rect">
            <a:avLst/>
          </a:prstGeom>
        </p:spPr>
      </p:pic>
      <p:sp>
        <p:nvSpPr>
          <p:cNvPr id="85" name="文本框 84">
            <a:extLst>
              <a:ext uri="{FF2B5EF4-FFF2-40B4-BE49-F238E27FC236}">
                <a16:creationId xmlns:a16="http://schemas.microsoft.com/office/drawing/2014/main" id="{36263319-F129-7F48-8C4B-6538F7839DF4}"/>
              </a:ext>
            </a:extLst>
          </p:cNvPr>
          <p:cNvSpPr txBox="1"/>
          <p:nvPr/>
        </p:nvSpPr>
        <p:spPr>
          <a:xfrm>
            <a:off x="171167" y="6365458"/>
            <a:ext cx="3719929"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Biology</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Preparatory Course Class</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9</a:t>
            </a:r>
            <a:endParaRPr kumimoji="1" lang="zh-CN" altLang="en-US" b="1" dirty="0">
              <a:latin typeface="Times New Roman" panose="02020603050405020304" pitchFamily="18" charset="0"/>
              <a:cs typeface="Times New Roman" panose="02020603050405020304" pitchFamily="18" charset="0"/>
            </a:endParaRPr>
          </a:p>
        </p:txBody>
      </p:sp>
      <p:sp>
        <p:nvSpPr>
          <p:cNvPr id="86" name="灯片编号占位符 85">
            <a:extLst>
              <a:ext uri="{FF2B5EF4-FFF2-40B4-BE49-F238E27FC236}">
                <a16:creationId xmlns:a16="http://schemas.microsoft.com/office/drawing/2014/main" id="{A9C97B47-41D7-4748-9853-B58756E08A83}"/>
              </a:ext>
            </a:extLst>
          </p:cNvPr>
          <p:cNvSpPr>
            <a:spLocks noGrp="1"/>
          </p:cNvSpPr>
          <p:nvPr>
            <p:ph type="sldNum" sz="quarter" idx="12"/>
          </p:nvPr>
        </p:nvSpPr>
        <p:spPr/>
        <p:txBody>
          <a:bodyPr/>
          <a:lstStyle/>
          <a:p>
            <a:fld id="{95179704-EFDC-584D-9064-A59D55EEFD70}" type="slidenum">
              <a:rPr kumimoji="1" lang="zh-CN" altLang="en-US" smtClean="0"/>
              <a:t>1</a:t>
            </a:fld>
            <a:endParaRPr kumimoji="1" lang="zh-CN" altLang="en-US"/>
          </a:p>
        </p:txBody>
      </p:sp>
    </p:spTree>
    <p:extLst>
      <p:ext uri="{BB962C8B-B14F-4D97-AF65-F5344CB8AC3E}">
        <p14:creationId xmlns:p14="http://schemas.microsoft.com/office/powerpoint/2010/main" val="37778168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2AB9382-DEBC-D945-AB3B-E75AC0831C01}"/>
              </a:ext>
            </a:extLst>
          </p:cNvPr>
          <p:cNvSpPr>
            <a:spLocks noGrp="1"/>
          </p:cNvSpPr>
          <p:nvPr>
            <p:ph type="sldNum" sz="quarter" idx="12"/>
          </p:nvPr>
        </p:nvSpPr>
        <p:spPr/>
        <p:txBody>
          <a:bodyPr/>
          <a:lstStyle/>
          <a:p>
            <a:fld id="{95179704-EFDC-584D-9064-A59D55EEFD70}" type="slidenum">
              <a:rPr kumimoji="1" lang="zh-CN" altLang="en-US" smtClean="0"/>
              <a:t>10</a:t>
            </a:fld>
            <a:endParaRPr kumimoji="1" lang="zh-CN" altLang="en-US"/>
          </a:p>
        </p:txBody>
      </p:sp>
      <p:sp>
        <p:nvSpPr>
          <p:cNvPr id="3" name="文本框 2">
            <a:extLst>
              <a:ext uri="{FF2B5EF4-FFF2-40B4-BE49-F238E27FC236}">
                <a16:creationId xmlns:a16="http://schemas.microsoft.com/office/drawing/2014/main" id="{597AE215-79F8-1443-AFC4-EAACEB010A4B}"/>
              </a:ext>
            </a:extLst>
          </p:cNvPr>
          <p:cNvSpPr txBox="1"/>
          <p:nvPr/>
        </p:nvSpPr>
        <p:spPr>
          <a:xfrm>
            <a:off x="3182382" y="0"/>
            <a:ext cx="5827236"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Reactions</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in</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Glycogen</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Synthesis</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7241D65F-CBBC-D94C-9F78-47280C8ED4C7}"/>
              </a:ext>
            </a:extLst>
          </p:cNvPr>
          <p:cNvPicPr>
            <a:picLocks noChangeAspect="1"/>
          </p:cNvPicPr>
          <p:nvPr/>
        </p:nvPicPr>
        <p:blipFill>
          <a:blip r:embed="rId2"/>
          <a:stretch>
            <a:fillRect/>
          </a:stretch>
        </p:blipFill>
        <p:spPr>
          <a:xfrm>
            <a:off x="1091380" y="4408375"/>
            <a:ext cx="10405020" cy="2050845"/>
          </a:xfrm>
          <a:prstGeom prst="rect">
            <a:avLst/>
          </a:prstGeom>
        </p:spPr>
      </p:pic>
      <p:sp>
        <p:nvSpPr>
          <p:cNvPr id="8" name="文本框 7">
            <a:extLst>
              <a:ext uri="{FF2B5EF4-FFF2-40B4-BE49-F238E27FC236}">
                <a16:creationId xmlns:a16="http://schemas.microsoft.com/office/drawing/2014/main" id="{0D59FDD1-23D2-5040-92E1-58A15C254C3C}"/>
              </a:ext>
            </a:extLst>
          </p:cNvPr>
          <p:cNvSpPr txBox="1"/>
          <p:nvPr/>
        </p:nvSpPr>
        <p:spPr>
          <a:xfrm>
            <a:off x="920565" y="4084278"/>
            <a:ext cx="4540858" cy="461665"/>
          </a:xfrm>
          <a:prstGeom prst="rect">
            <a:avLst/>
          </a:prstGeom>
          <a:noFill/>
        </p:spPr>
        <p:txBody>
          <a:bodyPr wrap="none" rtlCol="0">
            <a:spAutoFit/>
          </a:bodyPr>
          <a:lstStyle/>
          <a:p>
            <a:pPr algn="l"/>
            <a:r>
              <a:rPr kumimoji="1" lang="en-US" altLang="zh-CN" sz="2400" b="1" dirty="0">
                <a:latin typeface="Times New Roman" panose="02020603050405020304" pitchFamily="18" charset="0"/>
                <a:cs typeface="Times New Roman" panose="02020603050405020304" pitchFamily="18" charset="0"/>
              </a:rPr>
              <a:t>UDP-glucose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pyrophosphorylase</a:t>
            </a:r>
            <a:r>
              <a:rPr kumimoji="1" lang="zh-CN" altLang="en-US" sz="2400" b="1" dirty="0">
                <a:latin typeface="Times New Roman" panose="02020603050405020304" pitchFamily="18" charset="0"/>
                <a:cs typeface="Times New Roman" panose="02020603050405020304" pitchFamily="18" charset="0"/>
              </a:rPr>
              <a:t> </a:t>
            </a:r>
          </a:p>
        </p:txBody>
      </p:sp>
      <p:sp>
        <p:nvSpPr>
          <p:cNvPr id="11" name="文本框 10">
            <a:extLst>
              <a:ext uri="{FF2B5EF4-FFF2-40B4-BE49-F238E27FC236}">
                <a16:creationId xmlns:a16="http://schemas.microsoft.com/office/drawing/2014/main" id="{C2A19766-1744-9543-BC2C-1F60BF9198B2}"/>
              </a:ext>
            </a:extLst>
          </p:cNvPr>
          <p:cNvSpPr txBox="1"/>
          <p:nvPr/>
        </p:nvSpPr>
        <p:spPr>
          <a:xfrm>
            <a:off x="825910" y="811161"/>
            <a:ext cx="2956259" cy="461665"/>
          </a:xfrm>
          <a:prstGeom prst="rect">
            <a:avLst/>
          </a:prstGeom>
          <a:noFill/>
        </p:spPr>
        <p:txBody>
          <a:bodyPr wrap="none" rtlCol="0">
            <a:spAutoFit/>
          </a:bodyPr>
          <a:lstStyle/>
          <a:p>
            <a:pPr algn="l"/>
            <a:r>
              <a:rPr kumimoji="1" lang="en-US" altLang="zh-CN" sz="2400" b="1" dirty="0">
                <a:latin typeface="Times New Roman" panose="02020603050405020304" pitchFamily="18" charset="0"/>
                <a:cs typeface="Times New Roman" panose="02020603050405020304" pitchFamily="18" charset="0"/>
              </a:rPr>
              <a:t>Phosphoglucomutase</a:t>
            </a:r>
            <a:endParaRPr kumimoji="1" lang="zh-CN" altLang="en-US" sz="2400" b="1" dirty="0">
              <a:latin typeface="Times New Roman" panose="02020603050405020304" pitchFamily="18" charset="0"/>
              <a:cs typeface="Times New Roman" panose="02020603050405020304" pitchFamily="18" charset="0"/>
            </a:endParaRPr>
          </a:p>
        </p:txBody>
      </p:sp>
      <p:pic>
        <p:nvPicPr>
          <p:cNvPr id="13" name="图片 12">
            <a:extLst>
              <a:ext uri="{FF2B5EF4-FFF2-40B4-BE49-F238E27FC236}">
                <a16:creationId xmlns:a16="http://schemas.microsoft.com/office/drawing/2014/main" id="{EDA3C6F2-795A-A94C-8815-EB06B79F0E0D}"/>
              </a:ext>
            </a:extLst>
          </p:cNvPr>
          <p:cNvPicPr>
            <a:picLocks noChangeAspect="1"/>
          </p:cNvPicPr>
          <p:nvPr/>
        </p:nvPicPr>
        <p:blipFill rotWithShape="1">
          <a:blip r:embed="rId3"/>
          <a:srcRect b="13354"/>
          <a:stretch/>
        </p:blipFill>
        <p:spPr>
          <a:xfrm>
            <a:off x="1828800" y="1225550"/>
            <a:ext cx="6067844" cy="2714830"/>
          </a:xfrm>
          <a:prstGeom prst="rect">
            <a:avLst/>
          </a:prstGeom>
        </p:spPr>
      </p:pic>
      <p:sp>
        <p:nvSpPr>
          <p:cNvPr id="14" name="操作按钮: 后退或上一个 13">
            <a:hlinkClick r:id="rId4" action="ppaction://hlinksldjump" highlightClick="1"/>
            <a:extLst>
              <a:ext uri="{FF2B5EF4-FFF2-40B4-BE49-F238E27FC236}">
                <a16:creationId xmlns:a16="http://schemas.microsoft.com/office/drawing/2014/main" id="{FAAC0334-C1C0-C448-8EB0-00BA4B62EC9E}"/>
              </a:ext>
            </a:extLst>
          </p:cNvPr>
          <p:cNvSpPr/>
          <p:nvPr/>
        </p:nvSpPr>
        <p:spPr>
          <a:xfrm>
            <a:off x="43133"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4217619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B3F9E9E-EA02-824A-B204-006A188C413B}"/>
              </a:ext>
            </a:extLst>
          </p:cNvPr>
          <p:cNvSpPr>
            <a:spLocks noGrp="1"/>
          </p:cNvSpPr>
          <p:nvPr>
            <p:ph type="sldNum" sz="quarter" idx="12"/>
          </p:nvPr>
        </p:nvSpPr>
        <p:spPr/>
        <p:txBody>
          <a:bodyPr/>
          <a:lstStyle/>
          <a:p>
            <a:fld id="{95179704-EFDC-584D-9064-A59D55EEFD70}" type="slidenum">
              <a:rPr kumimoji="1" lang="zh-CN" altLang="en-US" smtClean="0"/>
              <a:t>11</a:t>
            </a:fld>
            <a:endParaRPr kumimoji="1" lang="zh-CN" altLang="en-US"/>
          </a:p>
        </p:txBody>
      </p:sp>
      <p:sp>
        <p:nvSpPr>
          <p:cNvPr id="3" name="文本框 2">
            <a:extLst>
              <a:ext uri="{FF2B5EF4-FFF2-40B4-BE49-F238E27FC236}">
                <a16:creationId xmlns:a16="http://schemas.microsoft.com/office/drawing/2014/main" id="{AD87B77E-1163-C04D-9FF4-84A4B6D8A23C}"/>
              </a:ext>
            </a:extLst>
          </p:cNvPr>
          <p:cNvSpPr txBox="1"/>
          <p:nvPr/>
        </p:nvSpPr>
        <p:spPr>
          <a:xfrm>
            <a:off x="3163659" y="0"/>
            <a:ext cx="5864682"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Properties</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of</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Glycogen</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Synthase</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sp>
        <p:nvSpPr>
          <p:cNvPr id="4" name="文本框 3">
            <a:extLst>
              <a:ext uri="{FF2B5EF4-FFF2-40B4-BE49-F238E27FC236}">
                <a16:creationId xmlns:a16="http://schemas.microsoft.com/office/drawing/2014/main" id="{73F16A9F-AD60-B040-96A1-CA1BF5739D97}"/>
              </a:ext>
            </a:extLst>
          </p:cNvPr>
          <p:cNvSpPr txBox="1"/>
          <p:nvPr/>
        </p:nvSpPr>
        <p:spPr>
          <a:xfrm>
            <a:off x="1164772" y="708480"/>
            <a:ext cx="4746171" cy="1938992"/>
          </a:xfrm>
          <a:prstGeom prst="rect">
            <a:avLst/>
          </a:prstGeom>
          <a:noFill/>
        </p:spPr>
        <p:txBody>
          <a:bodyPr wrap="square" rtlCol="0">
            <a:spAutoFit/>
          </a:bodyPr>
          <a:lstStyle/>
          <a:p>
            <a:pPr algn="l"/>
            <a:r>
              <a:rPr kumimoji="1" lang="en-US" altLang="zh-CN" sz="2400" b="1" dirty="0">
                <a:latin typeface="Times New Roman" panose="02020603050405020304" pitchFamily="18" charset="0"/>
                <a:cs typeface="Times New Roman" panose="02020603050405020304" pitchFamily="18" charset="0"/>
              </a:rPr>
              <a:t>1.</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beginning</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of</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glycogen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synthesis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need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particular</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protein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called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glycogenin,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which</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contains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Tyr</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residue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to</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accept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first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glucose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residue.</a:t>
            </a:r>
            <a:r>
              <a:rPr kumimoji="1" lang="zh-CN" altLang="en-US" sz="2400" b="1" dirty="0">
                <a:latin typeface="Times New Roman" panose="02020603050405020304" pitchFamily="18" charset="0"/>
                <a:cs typeface="Times New Roman" panose="02020603050405020304" pitchFamily="18" charset="0"/>
              </a:rPr>
              <a:t> </a:t>
            </a:r>
          </a:p>
        </p:txBody>
      </p:sp>
      <p:pic>
        <p:nvPicPr>
          <p:cNvPr id="7" name="图片 6">
            <a:extLst>
              <a:ext uri="{FF2B5EF4-FFF2-40B4-BE49-F238E27FC236}">
                <a16:creationId xmlns:a16="http://schemas.microsoft.com/office/drawing/2014/main" id="{68856013-613A-D645-904D-EE92B4E2B81B}"/>
              </a:ext>
            </a:extLst>
          </p:cNvPr>
          <p:cNvPicPr>
            <a:picLocks noChangeAspect="1"/>
          </p:cNvPicPr>
          <p:nvPr/>
        </p:nvPicPr>
        <p:blipFill rotWithShape="1">
          <a:blip r:embed="rId2"/>
          <a:srcRect l="3224" r="3515" b="37089"/>
          <a:stretch/>
        </p:blipFill>
        <p:spPr>
          <a:xfrm>
            <a:off x="6828976" y="584775"/>
            <a:ext cx="4198252" cy="2121806"/>
          </a:xfrm>
          <a:prstGeom prst="rect">
            <a:avLst/>
          </a:prstGeom>
        </p:spPr>
      </p:pic>
      <p:sp>
        <p:nvSpPr>
          <p:cNvPr id="8" name="文本框 7">
            <a:extLst>
              <a:ext uri="{FF2B5EF4-FFF2-40B4-BE49-F238E27FC236}">
                <a16:creationId xmlns:a16="http://schemas.microsoft.com/office/drawing/2014/main" id="{703B85ED-221C-E841-B639-0E069E1902B9}"/>
              </a:ext>
            </a:extLst>
          </p:cNvPr>
          <p:cNvSpPr txBox="1"/>
          <p:nvPr/>
        </p:nvSpPr>
        <p:spPr>
          <a:xfrm>
            <a:off x="1164771" y="3102532"/>
            <a:ext cx="4746171" cy="3046988"/>
          </a:xfrm>
          <a:prstGeom prst="rect">
            <a:avLst/>
          </a:prstGeom>
          <a:noFill/>
        </p:spPr>
        <p:txBody>
          <a:bodyPr wrap="square" rtlCol="0">
            <a:spAutoFit/>
          </a:bodyPr>
          <a:lstStyle/>
          <a:p>
            <a:pPr algn="l"/>
            <a:r>
              <a:rPr kumimoji="1" lang="en-US" altLang="zh-CN" sz="2400" b="1" dirty="0">
                <a:latin typeface="Times New Roman" panose="02020603050405020304" pitchFamily="18" charset="0"/>
                <a:cs typeface="Times New Roman" panose="02020603050405020304" pitchFamily="18" charset="0"/>
              </a:rPr>
              <a:t>2.</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Regulation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of</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glycogen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synthase:</a:t>
            </a:r>
          </a:p>
          <a:p>
            <a:pPr algn="l"/>
            <a:r>
              <a:rPr kumimoji="1" lang="en-US" altLang="zh-CN" sz="2400" b="1" dirty="0">
                <a:latin typeface="Times New Roman" panose="02020603050405020304" pitchFamily="18" charset="0"/>
                <a:cs typeface="Times New Roman" panose="02020603050405020304" pitchFamily="18" charset="0"/>
              </a:rPr>
              <a:t>When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which</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phosphorylated,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its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activity</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inhibited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whereas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when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dephosphorylated,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activated.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reversible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phosphorylation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regulated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by</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PP1</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(Phosphoprotein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phosphatase)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and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GSK3</a:t>
            </a:r>
            <a:r>
              <a:rPr kumimoji="1" lang="zh-CN" altLang="en-US" sz="2400" b="1" dirty="0">
                <a:solidFill>
                  <a:srgbClr val="FF0000"/>
                </a:solidFill>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(Glycogen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Synthase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Kinase).</a:t>
            </a:r>
            <a:r>
              <a:rPr kumimoji="1" lang="zh-CN" altLang="en-US" sz="2400" b="1" dirty="0">
                <a:latin typeface="Times New Roman" panose="02020603050405020304" pitchFamily="18" charset="0"/>
                <a:cs typeface="Times New Roman" panose="02020603050405020304" pitchFamily="18" charset="0"/>
              </a:rPr>
              <a:t> </a:t>
            </a:r>
          </a:p>
        </p:txBody>
      </p:sp>
      <p:pic>
        <p:nvPicPr>
          <p:cNvPr id="9" name="Picture 2">
            <a:extLst>
              <a:ext uri="{FF2B5EF4-FFF2-40B4-BE49-F238E27FC236}">
                <a16:creationId xmlns:a16="http://schemas.microsoft.com/office/drawing/2014/main" id="{1BD19B94-66CD-9645-93F6-838EF0081D2E}"/>
              </a:ext>
            </a:extLst>
          </p:cNvPr>
          <p:cNvPicPr>
            <a:picLocks noChangeAspect="1" noChangeArrowheads="1"/>
          </p:cNvPicPr>
          <p:nvPr/>
        </p:nvPicPr>
        <p:blipFill>
          <a:blip r:embed="rId3"/>
          <a:srcRect/>
          <a:stretch>
            <a:fillRect/>
          </a:stretch>
        </p:blipFill>
        <p:spPr bwMode="auto">
          <a:xfrm>
            <a:off x="6787584" y="2802653"/>
            <a:ext cx="3733119" cy="3852474"/>
          </a:xfrm>
          <a:prstGeom prst="rect">
            <a:avLst/>
          </a:prstGeom>
          <a:noFill/>
          <a:ln w="9525">
            <a:noFill/>
            <a:miter lim="800000"/>
            <a:headEnd/>
            <a:tailEnd/>
          </a:ln>
        </p:spPr>
      </p:pic>
      <p:sp>
        <p:nvSpPr>
          <p:cNvPr id="10" name="操作按钮: 后退或上一个 9">
            <a:hlinkClick r:id="rId4" action="ppaction://hlinksldjump" highlightClick="1"/>
            <a:extLst>
              <a:ext uri="{FF2B5EF4-FFF2-40B4-BE49-F238E27FC236}">
                <a16:creationId xmlns:a16="http://schemas.microsoft.com/office/drawing/2014/main" id="{C7F379CD-A227-804D-A11E-B496C2ED9C33}"/>
              </a:ext>
            </a:extLst>
          </p:cNvPr>
          <p:cNvSpPr/>
          <p:nvPr/>
        </p:nvSpPr>
        <p:spPr>
          <a:xfrm>
            <a:off x="43133"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15289622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AF56E236-26F2-CB4B-BDF0-0EA10D382565}"/>
              </a:ext>
            </a:extLst>
          </p:cNvPr>
          <p:cNvSpPr>
            <a:spLocks noGrp="1"/>
          </p:cNvSpPr>
          <p:nvPr>
            <p:ph type="sldNum" sz="quarter" idx="12"/>
          </p:nvPr>
        </p:nvSpPr>
        <p:spPr/>
        <p:txBody>
          <a:bodyPr/>
          <a:lstStyle/>
          <a:p>
            <a:fld id="{95179704-EFDC-584D-9064-A59D55EEFD70}" type="slidenum">
              <a:rPr kumimoji="1" lang="zh-CN" altLang="en-US" smtClean="0"/>
              <a:t>12</a:t>
            </a:fld>
            <a:endParaRPr kumimoji="1" lang="zh-CN" altLang="en-US"/>
          </a:p>
        </p:txBody>
      </p:sp>
      <p:sp>
        <p:nvSpPr>
          <p:cNvPr id="3" name="文本框 2">
            <a:extLst>
              <a:ext uri="{FF2B5EF4-FFF2-40B4-BE49-F238E27FC236}">
                <a16:creationId xmlns:a16="http://schemas.microsoft.com/office/drawing/2014/main" id="{5866A54F-9DDE-484C-9B14-0945816645E1}"/>
              </a:ext>
            </a:extLst>
          </p:cNvPr>
          <p:cNvSpPr txBox="1"/>
          <p:nvPr/>
        </p:nvSpPr>
        <p:spPr>
          <a:xfrm>
            <a:off x="4704433" y="0"/>
            <a:ext cx="2783134"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Photosynthesis</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5EE5CA09-59F2-6148-81E9-BEF41033F168}"/>
              </a:ext>
            </a:extLst>
          </p:cNvPr>
          <p:cNvPicPr>
            <a:picLocks noChangeAspect="1"/>
          </p:cNvPicPr>
          <p:nvPr/>
        </p:nvPicPr>
        <p:blipFill rotWithShape="1">
          <a:blip r:embed="rId2"/>
          <a:srcRect l="27992"/>
          <a:stretch/>
        </p:blipFill>
        <p:spPr>
          <a:xfrm>
            <a:off x="5174427" y="1018277"/>
            <a:ext cx="6453955" cy="3809216"/>
          </a:xfrm>
          <a:prstGeom prst="rect">
            <a:avLst/>
          </a:prstGeom>
        </p:spPr>
      </p:pic>
      <p:sp>
        <p:nvSpPr>
          <p:cNvPr id="7" name="文本框 6">
            <a:extLst>
              <a:ext uri="{FF2B5EF4-FFF2-40B4-BE49-F238E27FC236}">
                <a16:creationId xmlns:a16="http://schemas.microsoft.com/office/drawing/2014/main" id="{0CDBEC8B-12C4-414F-B18D-E90A5C084071}"/>
              </a:ext>
            </a:extLst>
          </p:cNvPr>
          <p:cNvSpPr txBox="1"/>
          <p:nvPr/>
        </p:nvSpPr>
        <p:spPr>
          <a:xfrm>
            <a:off x="444405" y="1125299"/>
            <a:ext cx="4260028" cy="4154984"/>
          </a:xfrm>
          <a:prstGeom prst="rect">
            <a:avLst/>
          </a:prstGeom>
          <a:noFill/>
        </p:spPr>
        <p:txBody>
          <a:bodyPr wrap="square" rtlCol="0">
            <a:spAutoFit/>
          </a:bodyPr>
          <a:lstStyle/>
          <a:p>
            <a:pPr algn="l"/>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photosynthesis,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energy</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light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stored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NADPH</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and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ATP.</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further</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carbon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reaction,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energy</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and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reducing</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power</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will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used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to</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fix</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CO</a:t>
            </a:r>
            <a:r>
              <a:rPr kumimoji="1" lang="en-US" altLang="zh-CN" sz="2400" b="1" baseline="-25000" dirty="0">
                <a:latin typeface="Times New Roman" panose="02020603050405020304" pitchFamily="18" charset="0"/>
                <a:cs typeface="Times New Roman" panose="02020603050405020304" pitchFamily="18" charset="0"/>
              </a:rPr>
              <a:t>2</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and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synthesis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carbohydrate.</a:t>
            </a:r>
            <a:r>
              <a:rPr kumimoji="1" lang="zh-CN" altLang="en-US" sz="2400" b="1" dirty="0">
                <a:latin typeface="Times New Roman" panose="02020603050405020304" pitchFamily="18" charset="0"/>
                <a:cs typeface="Times New Roman" panose="02020603050405020304" pitchFamily="18" charset="0"/>
              </a:rPr>
              <a:t> </a:t>
            </a:r>
            <a:endParaRPr kumimoji="1" lang="en-US" altLang="zh-CN" sz="2400" b="1" dirty="0">
              <a:latin typeface="Times New Roman" panose="02020603050405020304" pitchFamily="18" charset="0"/>
              <a:cs typeface="Times New Roman" panose="02020603050405020304" pitchFamily="18" charset="0"/>
            </a:endParaRPr>
          </a:p>
          <a:p>
            <a:pPr algn="l"/>
            <a:endParaRPr kumimoji="1" lang="en-US" altLang="zh-CN" sz="2400" b="1" dirty="0">
              <a:latin typeface="Times New Roman" panose="02020603050405020304" pitchFamily="18" charset="0"/>
              <a:cs typeface="Times New Roman" panose="02020603050405020304" pitchFamily="18" charset="0"/>
            </a:endParaRPr>
          </a:p>
          <a:p>
            <a:pPr algn="l"/>
            <a:r>
              <a:rPr kumimoji="1" lang="en-US" altLang="zh-CN" sz="2400" b="1" dirty="0">
                <a:latin typeface="Times New Roman" panose="02020603050405020304" pitchFamily="18" charset="0"/>
                <a:cs typeface="Times New Roman" panose="02020603050405020304" pitchFamily="18" charset="0"/>
              </a:rPr>
              <a:t>8</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photons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2H</a:t>
            </a:r>
            <a:r>
              <a:rPr kumimoji="1" lang="en-US" altLang="zh-CN" sz="2400" b="1" baseline="-25000" dirty="0">
                <a:latin typeface="Times New Roman" panose="02020603050405020304" pitchFamily="18" charset="0"/>
                <a:cs typeface="Times New Roman" panose="02020603050405020304" pitchFamily="18" charset="0"/>
              </a:rPr>
              <a:t>2</a:t>
            </a:r>
            <a:r>
              <a:rPr kumimoji="1" lang="en-US" altLang="zh-CN" sz="2400" b="1" dirty="0">
                <a:latin typeface="Times New Roman" panose="02020603050405020304" pitchFamily="18" charset="0"/>
                <a:cs typeface="Times New Roman" panose="02020603050405020304" pitchFamily="18" charset="0"/>
              </a:rPr>
              <a:t>O</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4H</a:t>
            </a:r>
            <a:r>
              <a:rPr kumimoji="1" lang="en-US" altLang="zh-CN" sz="2400" b="1" baseline="30000" dirty="0">
                <a:latin typeface="Times New Roman" panose="02020603050405020304" pitchFamily="18" charset="0"/>
                <a:cs typeface="Times New Roman" panose="02020603050405020304" pitchFamily="18" charset="0"/>
              </a:rPr>
              <a:t>+</a:t>
            </a:r>
            <a:r>
              <a:rPr kumimoji="1" lang="zh-CN" altLang="en-US" sz="2400" b="1" baseline="30000"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a:t>
            </a:r>
            <a:r>
              <a:rPr kumimoji="1" lang="en-US" altLang="zh-CN" sz="2400" b="1" baseline="-25000" dirty="0">
                <a:latin typeface="Times New Roman" panose="02020603050405020304" pitchFamily="18" charset="0"/>
                <a:cs typeface="Times New Roman" panose="02020603050405020304" pitchFamily="18" charset="0"/>
              </a:rPr>
              <a:t>2</a:t>
            </a:r>
            <a:r>
              <a:rPr kumimoji="1" lang="zh-CN" altLang="en-US" sz="2400" b="1" baseline="-25000"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2NADPH</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3ATP</a:t>
            </a:r>
          </a:p>
          <a:p>
            <a:pPr algn="l"/>
            <a:endParaRPr kumimoji="1" lang="en-US" altLang="zh-CN" sz="2400" b="1" dirty="0">
              <a:latin typeface="Times New Roman" panose="02020603050405020304" pitchFamily="18" charset="0"/>
              <a:cs typeface="Times New Roman" panose="02020603050405020304" pitchFamily="18" charset="0"/>
            </a:endParaRPr>
          </a:p>
        </p:txBody>
      </p:sp>
      <p:sp>
        <p:nvSpPr>
          <p:cNvPr id="8" name="矩形 7">
            <a:hlinkClick r:id="rId3" action="ppaction://hlinksldjump"/>
            <a:extLst>
              <a:ext uri="{FF2B5EF4-FFF2-40B4-BE49-F238E27FC236}">
                <a16:creationId xmlns:a16="http://schemas.microsoft.com/office/drawing/2014/main" id="{1219B4A1-AFED-2D4F-87AA-20D61D08C3D2}"/>
              </a:ext>
            </a:extLst>
          </p:cNvPr>
          <p:cNvSpPr/>
          <p:nvPr/>
        </p:nvSpPr>
        <p:spPr>
          <a:xfrm>
            <a:off x="5029181" y="4827493"/>
            <a:ext cx="1152880" cy="369332"/>
          </a:xfrm>
          <a:prstGeom prst="rect">
            <a:avLst/>
          </a:prstGeom>
          <a:ln>
            <a:solidFill>
              <a:schemeClr val="accent5"/>
            </a:solidFill>
          </a:ln>
        </p:spPr>
        <p:txBody>
          <a:bodyPr wrap="none">
            <a:spAutoFit/>
          </a:bodyPr>
          <a:lstStyle/>
          <a:p>
            <a:r>
              <a:rPr kumimoji="1" lang="en-US" altLang="zh-CN" b="1" dirty="0">
                <a:solidFill>
                  <a:schemeClr val="accent1"/>
                </a:solidFill>
                <a:latin typeface="Times New Roman" panose="02020603050405020304" pitchFamily="18" charset="0"/>
                <a:cs typeface="Times New Roman" panose="02020603050405020304" pitchFamily="18" charset="0"/>
              </a:rPr>
              <a:t>Pigments</a:t>
            </a:r>
            <a:r>
              <a:rPr kumimoji="1" lang="zh-CN" altLang="en-US" b="1" dirty="0">
                <a:latin typeface="Times New Roman" panose="02020603050405020304" pitchFamily="18" charset="0"/>
                <a:cs typeface="Times New Roman" panose="02020603050405020304" pitchFamily="18" charset="0"/>
              </a:rPr>
              <a:t> </a:t>
            </a:r>
            <a:endParaRPr kumimoji="1" lang="en-US" altLang="zh-CN" b="1" dirty="0">
              <a:latin typeface="Times New Roman" panose="02020603050405020304" pitchFamily="18" charset="0"/>
              <a:cs typeface="Times New Roman" panose="02020603050405020304" pitchFamily="18" charset="0"/>
            </a:endParaRPr>
          </a:p>
        </p:txBody>
      </p:sp>
      <p:sp>
        <p:nvSpPr>
          <p:cNvPr id="9" name="矩形 8">
            <a:hlinkClick r:id="rId4" action="ppaction://hlinksldjump"/>
            <a:extLst>
              <a:ext uri="{FF2B5EF4-FFF2-40B4-BE49-F238E27FC236}">
                <a16:creationId xmlns:a16="http://schemas.microsoft.com/office/drawing/2014/main" id="{5EE7FE57-911C-D14F-996C-F5021B649074}"/>
              </a:ext>
            </a:extLst>
          </p:cNvPr>
          <p:cNvSpPr/>
          <p:nvPr/>
        </p:nvSpPr>
        <p:spPr>
          <a:xfrm>
            <a:off x="5605621" y="1125299"/>
            <a:ext cx="1994970" cy="369332"/>
          </a:xfrm>
          <a:prstGeom prst="rect">
            <a:avLst/>
          </a:prstGeom>
          <a:ln>
            <a:solidFill>
              <a:schemeClr val="accent5"/>
            </a:solidFill>
          </a:ln>
        </p:spPr>
        <p:txBody>
          <a:bodyPr wrap="none">
            <a:spAutoFit/>
          </a:bodyPr>
          <a:lstStyle/>
          <a:p>
            <a:r>
              <a:rPr kumimoji="1" lang="en-US" altLang="zh-CN" b="1" dirty="0">
                <a:solidFill>
                  <a:schemeClr val="accent1"/>
                </a:solidFill>
                <a:latin typeface="Times New Roman" panose="02020603050405020304" pitchFamily="18" charset="0"/>
                <a:cs typeface="Times New Roman" panose="02020603050405020304" pitchFamily="18" charset="0"/>
              </a:rPr>
              <a:t>Two</a:t>
            </a:r>
            <a:r>
              <a:rPr kumimoji="1" lang="zh-CN" altLang="en-US" b="1" dirty="0">
                <a:solidFill>
                  <a:schemeClr val="accent1"/>
                </a:solidFill>
                <a:latin typeface="Times New Roman" panose="02020603050405020304" pitchFamily="18" charset="0"/>
                <a:cs typeface="Times New Roman" panose="02020603050405020304" pitchFamily="18" charset="0"/>
              </a:rPr>
              <a:t> </a:t>
            </a:r>
            <a:r>
              <a:rPr kumimoji="1" lang="en-US" altLang="zh-CN" b="1" dirty="0">
                <a:solidFill>
                  <a:schemeClr val="accent1"/>
                </a:solidFill>
                <a:latin typeface="Times New Roman" panose="02020603050405020304" pitchFamily="18" charset="0"/>
                <a:cs typeface="Times New Roman" panose="02020603050405020304" pitchFamily="18" charset="0"/>
              </a:rPr>
              <a:t>Photosystems</a:t>
            </a:r>
          </a:p>
        </p:txBody>
      </p:sp>
      <p:sp>
        <p:nvSpPr>
          <p:cNvPr id="10" name="矩形 9">
            <a:hlinkClick r:id="rId5" action="ppaction://hlinksldjump"/>
            <a:extLst>
              <a:ext uri="{FF2B5EF4-FFF2-40B4-BE49-F238E27FC236}">
                <a16:creationId xmlns:a16="http://schemas.microsoft.com/office/drawing/2014/main" id="{597967AB-AB63-1D45-B924-AD83E8680653}"/>
              </a:ext>
            </a:extLst>
          </p:cNvPr>
          <p:cNvSpPr/>
          <p:nvPr/>
        </p:nvSpPr>
        <p:spPr>
          <a:xfrm>
            <a:off x="6850413" y="4255554"/>
            <a:ext cx="1847557" cy="369332"/>
          </a:xfrm>
          <a:prstGeom prst="rect">
            <a:avLst/>
          </a:prstGeom>
          <a:ln>
            <a:solidFill>
              <a:schemeClr val="accent5"/>
            </a:solidFill>
          </a:ln>
        </p:spPr>
        <p:txBody>
          <a:bodyPr wrap="none">
            <a:spAutoFit/>
          </a:bodyPr>
          <a:lstStyle/>
          <a:p>
            <a:r>
              <a:rPr kumimoji="1" lang="en-US" altLang="zh-CN" b="1" dirty="0">
                <a:solidFill>
                  <a:schemeClr val="accent1"/>
                </a:solidFill>
                <a:latin typeface="Times New Roman" panose="02020603050405020304" pitchFamily="18" charset="0"/>
                <a:cs typeface="Times New Roman" panose="02020603050405020304" pitchFamily="18" charset="0"/>
              </a:rPr>
              <a:t>Synthesis</a:t>
            </a:r>
            <a:r>
              <a:rPr kumimoji="1" lang="zh-CN" altLang="en-US" b="1" dirty="0">
                <a:solidFill>
                  <a:schemeClr val="accent1"/>
                </a:solidFill>
                <a:latin typeface="Times New Roman" panose="02020603050405020304" pitchFamily="18" charset="0"/>
                <a:cs typeface="Times New Roman" panose="02020603050405020304" pitchFamily="18" charset="0"/>
              </a:rPr>
              <a:t> </a:t>
            </a:r>
            <a:r>
              <a:rPr kumimoji="1" lang="en-US" altLang="zh-CN" b="1" dirty="0">
                <a:solidFill>
                  <a:schemeClr val="accent1"/>
                </a:solidFill>
                <a:latin typeface="Times New Roman" panose="02020603050405020304" pitchFamily="18" charset="0"/>
                <a:cs typeface="Times New Roman" panose="02020603050405020304" pitchFamily="18" charset="0"/>
              </a:rPr>
              <a:t>of</a:t>
            </a:r>
            <a:r>
              <a:rPr kumimoji="1" lang="zh-CN" altLang="en-US" b="1" dirty="0">
                <a:solidFill>
                  <a:schemeClr val="accent1"/>
                </a:solidFill>
                <a:latin typeface="Times New Roman" panose="02020603050405020304" pitchFamily="18" charset="0"/>
                <a:cs typeface="Times New Roman" panose="02020603050405020304" pitchFamily="18" charset="0"/>
              </a:rPr>
              <a:t> </a:t>
            </a:r>
            <a:r>
              <a:rPr kumimoji="1" lang="en-US" altLang="zh-CN" b="1" dirty="0">
                <a:solidFill>
                  <a:schemeClr val="accent1"/>
                </a:solidFill>
                <a:latin typeface="Times New Roman" panose="02020603050405020304" pitchFamily="18" charset="0"/>
                <a:cs typeface="Times New Roman" panose="02020603050405020304" pitchFamily="18" charset="0"/>
              </a:rPr>
              <a:t>ATP</a:t>
            </a:r>
          </a:p>
        </p:txBody>
      </p:sp>
      <p:sp>
        <p:nvSpPr>
          <p:cNvPr id="11" name="操作按钮: 后退或上一个 10">
            <a:hlinkClick r:id="rId6" action="ppaction://hlinksldjump" highlightClick="1"/>
            <a:extLst>
              <a:ext uri="{FF2B5EF4-FFF2-40B4-BE49-F238E27FC236}">
                <a16:creationId xmlns:a16="http://schemas.microsoft.com/office/drawing/2014/main" id="{5F38E1F6-0504-A24C-A99C-F42DEFF56A1C}"/>
              </a:ext>
            </a:extLst>
          </p:cNvPr>
          <p:cNvSpPr/>
          <p:nvPr/>
        </p:nvSpPr>
        <p:spPr>
          <a:xfrm>
            <a:off x="43133"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497405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00C8A7D-D9EE-8247-A9B6-23951C9C4D1F}"/>
              </a:ext>
            </a:extLst>
          </p:cNvPr>
          <p:cNvSpPr>
            <a:spLocks noGrp="1"/>
          </p:cNvSpPr>
          <p:nvPr>
            <p:ph type="sldNum" sz="quarter" idx="12"/>
          </p:nvPr>
        </p:nvSpPr>
        <p:spPr/>
        <p:txBody>
          <a:bodyPr/>
          <a:lstStyle/>
          <a:p>
            <a:fld id="{95179704-EFDC-584D-9064-A59D55EEFD70}" type="slidenum">
              <a:rPr kumimoji="1" lang="zh-CN" altLang="en-US" smtClean="0"/>
              <a:t>13</a:t>
            </a:fld>
            <a:endParaRPr kumimoji="1" lang="zh-CN" altLang="en-US"/>
          </a:p>
        </p:txBody>
      </p:sp>
      <p:sp>
        <p:nvSpPr>
          <p:cNvPr id="3" name="文本框 2">
            <a:extLst>
              <a:ext uri="{FF2B5EF4-FFF2-40B4-BE49-F238E27FC236}">
                <a16:creationId xmlns:a16="http://schemas.microsoft.com/office/drawing/2014/main" id="{DCC6DDA4-5F4E-594F-9902-89E054EFA4CC}"/>
              </a:ext>
            </a:extLst>
          </p:cNvPr>
          <p:cNvSpPr txBox="1"/>
          <p:nvPr/>
        </p:nvSpPr>
        <p:spPr>
          <a:xfrm>
            <a:off x="3844422" y="0"/>
            <a:ext cx="4503156"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Photosynthesis</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Pigments</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E3A86F3-B3DB-1949-AB15-80FD141E9633}"/>
              </a:ext>
            </a:extLst>
          </p:cNvPr>
          <p:cNvPicPr>
            <a:picLocks noChangeAspect="1" noChangeArrowheads="1"/>
          </p:cNvPicPr>
          <p:nvPr/>
        </p:nvPicPr>
        <p:blipFill>
          <a:blip r:embed="rId2"/>
          <a:srcRect/>
          <a:stretch>
            <a:fillRect/>
          </a:stretch>
        </p:blipFill>
        <p:spPr bwMode="auto">
          <a:xfrm>
            <a:off x="647462" y="617049"/>
            <a:ext cx="5054095" cy="2332008"/>
          </a:xfrm>
          <a:prstGeom prst="rect">
            <a:avLst/>
          </a:prstGeom>
          <a:noFill/>
          <a:ln w="9525">
            <a:noFill/>
            <a:miter lim="800000"/>
            <a:headEnd/>
            <a:tailEnd/>
          </a:ln>
        </p:spPr>
      </p:pic>
      <p:pic>
        <p:nvPicPr>
          <p:cNvPr id="6" name="Picture 5">
            <a:extLst>
              <a:ext uri="{FF2B5EF4-FFF2-40B4-BE49-F238E27FC236}">
                <a16:creationId xmlns:a16="http://schemas.microsoft.com/office/drawing/2014/main" id="{D7D1F72C-C1E3-A943-B744-7E4A35DD5393}"/>
              </a:ext>
            </a:extLst>
          </p:cNvPr>
          <p:cNvPicPr>
            <a:picLocks noChangeAspect="1" noChangeArrowheads="1"/>
          </p:cNvPicPr>
          <p:nvPr/>
        </p:nvPicPr>
        <p:blipFill>
          <a:blip r:embed="rId3"/>
          <a:srcRect/>
          <a:stretch>
            <a:fillRect/>
          </a:stretch>
        </p:blipFill>
        <p:spPr bwMode="auto">
          <a:xfrm>
            <a:off x="6398432" y="469360"/>
            <a:ext cx="4741938" cy="1418965"/>
          </a:xfrm>
          <a:prstGeom prst="rect">
            <a:avLst/>
          </a:prstGeom>
          <a:noFill/>
          <a:ln w="9525">
            <a:noFill/>
            <a:miter lim="800000"/>
            <a:headEnd/>
            <a:tailEnd/>
          </a:ln>
        </p:spPr>
      </p:pic>
      <p:pic>
        <p:nvPicPr>
          <p:cNvPr id="7" name="Picture 6">
            <a:extLst>
              <a:ext uri="{FF2B5EF4-FFF2-40B4-BE49-F238E27FC236}">
                <a16:creationId xmlns:a16="http://schemas.microsoft.com/office/drawing/2014/main" id="{155BF525-397C-E541-BC8A-84B9F3496B3E}"/>
              </a:ext>
            </a:extLst>
          </p:cNvPr>
          <p:cNvPicPr>
            <a:picLocks noChangeAspect="1" noChangeArrowheads="1"/>
          </p:cNvPicPr>
          <p:nvPr/>
        </p:nvPicPr>
        <p:blipFill>
          <a:blip r:embed="rId4"/>
          <a:srcRect/>
          <a:stretch>
            <a:fillRect/>
          </a:stretch>
        </p:blipFill>
        <p:spPr bwMode="auto">
          <a:xfrm>
            <a:off x="6398433" y="1888324"/>
            <a:ext cx="4741937" cy="1500100"/>
          </a:xfrm>
          <a:prstGeom prst="rect">
            <a:avLst/>
          </a:prstGeom>
          <a:noFill/>
          <a:ln w="9525">
            <a:noFill/>
            <a:miter lim="800000"/>
            <a:headEnd/>
            <a:tailEnd/>
          </a:ln>
        </p:spPr>
      </p:pic>
      <p:pic>
        <p:nvPicPr>
          <p:cNvPr id="8" name="Picture 5">
            <a:extLst>
              <a:ext uri="{FF2B5EF4-FFF2-40B4-BE49-F238E27FC236}">
                <a16:creationId xmlns:a16="http://schemas.microsoft.com/office/drawing/2014/main" id="{F597597A-1E96-E04C-8A34-BFEA4B095B4E}"/>
              </a:ext>
            </a:extLst>
          </p:cNvPr>
          <p:cNvPicPr>
            <a:picLocks noChangeAspect="1" noChangeArrowheads="1"/>
          </p:cNvPicPr>
          <p:nvPr/>
        </p:nvPicPr>
        <p:blipFill>
          <a:blip r:embed="rId5"/>
          <a:srcRect/>
          <a:stretch>
            <a:fillRect/>
          </a:stretch>
        </p:blipFill>
        <p:spPr bwMode="auto">
          <a:xfrm>
            <a:off x="6457698" y="3324777"/>
            <a:ext cx="4305803" cy="3138252"/>
          </a:xfrm>
          <a:prstGeom prst="rect">
            <a:avLst/>
          </a:prstGeom>
          <a:noFill/>
          <a:ln w="9525">
            <a:noFill/>
            <a:miter lim="800000"/>
            <a:headEnd/>
            <a:tailEnd/>
          </a:ln>
        </p:spPr>
      </p:pic>
      <p:sp>
        <p:nvSpPr>
          <p:cNvPr id="9" name="文本框 8">
            <a:extLst>
              <a:ext uri="{FF2B5EF4-FFF2-40B4-BE49-F238E27FC236}">
                <a16:creationId xmlns:a16="http://schemas.microsoft.com/office/drawing/2014/main" id="{4511A38F-4EAA-5146-A1F0-1D63DE620736}"/>
              </a:ext>
            </a:extLst>
          </p:cNvPr>
          <p:cNvSpPr txBox="1"/>
          <p:nvPr/>
        </p:nvSpPr>
        <p:spPr>
          <a:xfrm>
            <a:off x="729239" y="3593054"/>
            <a:ext cx="5005064" cy="1938992"/>
          </a:xfrm>
          <a:prstGeom prst="rect">
            <a:avLst/>
          </a:prstGeom>
          <a:noFill/>
        </p:spPr>
        <p:txBody>
          <a:bodyPr wrap="square" rtlCol="0">
            <a:spAutoFit/>
          </a:bodyPr>
          <a:lstStyle/>
          <a:p>
            <a:r>
              <a:rPr kumimoji="1" lang="en-US" altLang="zh-CN" sz="2400" b="1" dirty="0">
                <a:latin typeface="Times New Roman" panose="02020603050405020304" pitchFamily="18" charset="0"/>
                <a:cs typeface="Times New Roman" panose="02020603050405020304" pitchFamily="18" charset="0"/>
              </a:rPr>
              <a:t>Only</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special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chlorophyll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pair</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can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transfer</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electrons,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which</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called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t>
            </a:r>
            <a:r>
              <a:rPr kumimoji="1" lang="en-US" altLang="zh-CN" sz="2400" b="1" dirty="0">
                <a:solidFill>
                  <a:srgbClr val="FF0000"/>
                </a:solidFill>
                <a:latin typeface="Times New Roman" panose="02020603050405020304" pitchFamily="18" charset="0"/>
                <a:cs typeface="Times New Roman" panose="02020603050405020304" pitchFamily="18" charset="0"/>
              </a:rPr>
              <a:t>Reaction Centre Pigments</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endParaRPr kumimoji="1" lang="en-US" altLang="zh-CN" sz="2400" b="1" dirty="0">
              <a:latin typeface="Times New Roman" panose="02020603050405020304" pitchFamily="18" charset="0"/>
              <a:cs typeface="Times New Roman" panose="02020603050405020304" pitchFamily="18" charset="0"/>
            </a:endParaRPr>
          </a:p>
          <a:p>
            <a:r>
              <a:rPr kumimoji="1" lang="en-US" altLang="zh-CN" sz="2400" b="1" dirty="0">
                <a:latin typeface="Times New Roman" panose="02020603050405020304" pitchFamily="18" charset="0"/>
                <a:cs typeface="Times New Roman" panose="02020603050405020304" pitchFamily="18" charset="0"/>
              </a:rPr>
              <a:t>Other</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pigments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are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t>
            </a:r>
            <a:r>
              <a:rPr kumimoji="1" lang="en-US" altLang="zh-CN" sz="2400" b="1" dirty="0">
                <a:solidFill>
                  <a:srgbClr val="FF0000"/>
                </a:solidFill>
                <a:latin typeface="Times New Roman" panose="02020603050405020304" pitchFamily="18" charset="0"/>
                <a:cs typeface="Times New Roman" panose="02020603050405020304" pitchFamily="18" charset="0"/>
              </a:rPr>
              <a:t>accessory</a:t>
            </a:r>
            <a:r>
              <a:rPr kumimoji="1" lang="zh-CN" altLang="en-US" sz="2400" b="1" dirty="0">
                <a:solidFill>
                  <a:srgbClr val="FF0000"/>
                </a:solidFill>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pigments</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collect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energy.</a:t>
            </a:r>
            <a:r>
              <a:rPr kumimoji="1" lang="zh-CN" altLang="en-US" sz="2400" b="1" dirty="0">
                <a:latin typeface="Times New Roman" panose="02020603050405020304" pitchFamily="18" charset="0"/>
                <a:cs typeface="Times New Roman" panose="02020603050405020304" pitchFamily="18" charset="0"/>
              </a:rPr>
              <a:t> </a:t>
            </a:r>
          </a:p>
        </p:txBody>
      </p:sp>
      <p:sp>
        <p:nvSpPr>
          <p:cNvPr id="10" name="操作按钮: 后退或上一个 9">
            <a:hlinkClick r:id="rId6" action="ppaction://hlinksldjump" highlightClick="1"/>
            <a:extLst>
              <a:ext uri="{FF2B5EF4-FFF2-40B4-BE49-F238E27FC236}">
                <a16:creationId xmlns:a16="http://schemas.microsoft.com/office/drawing/2014/main" id="{53FF6A62-DBC9-924D-A739-4D0B10A9110F}"/>
              </a:ext>
            </a:extLst>
          </p:cNvPr>
          <p:cNvSpPr/>
          <p:nvPr/>
        </p:nvSpPr>
        <p:spPr>
          <a:xfrm>
            <a:off x="43133"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432198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46A780F-DE1D-5949-9834-35192E20F0E8}"/>
              </a:ext>
            </a:extLst>
          </p:cNvPr>
          <p:cNvSpPr>
            <a:spLocks noGrp="1"/>
          </p:cNvSpPr>
          <p:nvPr>
            <p:ph type="sldNum" sz="quarter" idx="12"/>
          </p:nvPr>
        </p:nvSpPr>
        <p:spPr/>
        <p:txBody>
          <a:bodyPr/>
          <a:lstStyle/>
          <a:p>
            <a:fld id="{95179704-EFDC-584D-9064-A59D55EEFD70}" type="slidenum">
              <a:rPr kumimoji="1" lang="zh-CN" altLang="en-US" smtClean="0"/>
              <a:t>14</a:t>
            </a:fld>
            <a:endParaRPr kumimoji="1" lang="zh-CN" altLang="en-US"/>
          </a:p>
        </p:txBody>
      </p:sp>
      <p:sp>
        <p:nvSpPr>
          <p:cNvPr id="3" name="文本框 2">
            <a:extLst>
              <a:ext uri="{FF2B5EF4-FFF2-40B4-BE49-F238E27FC236}">
                <a16:creationId xmlns:a16="http://schemas.microsoft.com/office/drawing/2014/main" id="{750871FC-EC23-F44C-877D-55D881713DBE}"/>
              </a:ext>
            </a:extLst>
          </p:cNvPr>
          <p:cNvSpPr txBox="1"/>
          <p:nvPr/>
        </p:nvSpPr>
        <p:spPr>
          <a:xfrm>
            <a:off x="4394252" y="0"/>
            <a:ext cx="3403496"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Two</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Photosystems</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CA55EDB-00EF-ED4E-86AB-B8D75CC16020}"/>
              </a:ext>
            </a:extLst>
          </p:cNvPr>
          <p:cNvPicPr>
            <a:picLocks noChangeAspect="1" noChangeArrowheads="1"/>
          </p:cNvPicPr>
          <p:nvPr/>
        </p:nvPicPr>
        <p:blipFill>
          <a:blip r:embed="rId2"/>
          <a:srcRect/>
          <a:stretch>
            <a:fillRect/>
          </a:stretch>
        </p:blipFill>
        <p:spPr bwMode="auto">
          <a:xfrm>
            <a:off x="638450" y="2730705"/>
            <a:ext cx="5457550" cy="3808207"/>
          </a:xfrm>
          <a:prstGeom prst="rect">
            <a:avLst/>
          </a:prstGeom>
          <a:noFill/>
          <a:ln w="9525">
            <a:noFill/>
            <a:miter lim="800000"/>
            <a:headEnd/>
            <a:tailEnd/>
          </a:ln>
        </p:spPr>
      </p:pic>
      <p:pic>
        <p:nvPicPr>
          <p:cNvPr id="6" name="Picture 4">
            <a:extLst>
              <a:ext uri="{FF2B5EF4-FFF2-40B4-BE49-F238E27FC236}">
                <a16:creationId xmlns:a16="http://schemas.microsoft.com/office/drawing/2014/main" id="{364B1DA0-7820-0046-866A-2A9F790688B5}"/>
              </a:ext>
            </a:extLst>
          </p:cNvPr>
          <p:cNvPicPr>
            <a:picLocks noChangeAspect="1" noChangeArrowheads="1"/>
          </p:cNvPicPr>
          <p:nvPr/>
        </p:nvPicPr>
        <p:blipFill>
          <a:blip r:embed="rId3"/>
          <a:srcRect/>
          <a:stretch>
            <a:fillRect/>
          </a:stretch>
        </p:blipFill>
        <p:spPr bwMode="auto">
          <a:xfrm>
            <a:off x="6096000" y="2772614"/>
            <a:ext cx="5791201" cy="3359263"/>
          </a:xfrm>
          <a:prstGeom prst="rect">
            <a:avLst/>
          </a:prstGeom>
          <a:noFill/>
          <a:ln w="9525">
            <a:noFill/>
            <a:miter lim="800000"/>
            <a:headEnd/>
            <a:tailEnd/>
          </a:ln>
        </p:spPr>
      </p:pic>
      <p:sp>
        <p:nvSpPr>
          <p:cNvPr id="7" name="文本框 6">
            <a:extLst>
              <a:ext uri="{FF2B5EF4-FFF2-40B4-BE49-F238E27FC236}">
                <a16:creationId xmlns:a16="http://schemas.microsoft.com/office/drawing/2014/main" id="{C86D62F9-9814-B04E-9B34-9452802DB565}"/>
              </a:ext>
            </a:extLst>
          </p:cNvPr>
          <p:cNvSpPr txBox="1"/>
          <p:nvPr/>
        </p:nvSpPr>
        <p:spPr>
          <a:xfrm>
            <a:off x="871450" y="584775"/>
            <a:ext cx="4991549" cy="1938992"/>
          </a:xfrm>
          <a:prstGeom prst="rect">
            <a:avLst/>
          </a:prstGeom>
          <a:noFill/>
        </p:spPr>
        <p:txBody>
          <a:bodyPr wrap="square" rtlCol="0">
            <a:spAutoFit/>
          </a:bodyPr>
          <a:lstStyle/>
          <a:p>
            <a:pPr algn="l"/>
            <a:r>
              <a:rPr kumimoji="1" lang="en-US" altLang="zh-CN" sz="2000" b="1" dirty="0">
                <a:latin typeface="Times New Roman" panose="02020603050405020304" pitchFamily="18" charset="0"/>
                <a:cs typeface="Times New Roman" panose="02020603050405020304" pitchFamily="18" charset="0"/>
              </a:rPr>
              <a:t>PSII:</a:t>
            </a:r>
            <a:r>
              <a:rPr kumimoji="1" lang="zh-CN" altLang="en-US" sz="2000" b="1" dirty="0">
                <a:latin typeface="Times New Roman" panose="02020603050405020304" pitchFamily="18" charset="0"/>
                <a:cs typeface="Times New Roman" panose="02020603050405020304" pitchFamily="18" charset="0"/>
              </a:rPr>
              <a:t> </a:t>
            </a:r>
            <a:endParaRPr kumimoji="1" lang="en-US" altLang="zh-CN" sz="2000" b="1" dirty="0">
              <a:latin typeface="Times New Roman" panose="02020603050405020304" pitchFamily="18" charset="0"/>
              <a:cs typeface="Times New Roman" panose="02020603050405020304" pitchFamily="18" charset="0"/>
            </a:endParaRPr>
          </a:p>
          <a:p>
            <a:pPr algn="l"/>
            <a:r>
              <a:rPr kumimoji="1" lang="en-US" altLang="zh-CN" sz="2000" b="1" dirty="0">
                <a:latin typeface="Times New Roman" panose="02020603050405020304" pitchFamily="18" charset="0"/>
                <a:cs typeface="Times New Roman" panose="02020603050405020304" pitchFamily="18" charset="0"/>
              </a:rPr>
              <a:t>The</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photolysis</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of</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water</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provide</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electrons</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to</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the</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electron</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transferring</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chain.</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Proton</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is</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released</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to</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generate</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proton</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gradient</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cross</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thylakoid</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membrane.</a:t>
            </a:r>
            <a:r>
              <a:rPr kumimoji="1" lang="zh-CN" altLang="en-US" sz="2000" b="1" dirty="0">
                <a:latin typeface="Times New Roman" panose="02020603050405020304" pitchFamily="18" charset="0"/>
                <a:cs typeface="Times New Roman" panose="02020603050405020304" pitchFamily="18" charset="0"/>
              </a:rPr>
              <a:t> </a:t>
            </a:r>
            <a:endParaRPr kumimoji="1" lang="en-US" altLang="zh-CN" sz="2000" b="1" dirty="0">
              <a:latin typeface="Times New Roman" panose="02020603050405020304" pitchFamily="18" charset="0"/>
              <a:cs typeface="Times New Roman" panose="02020603050405020304" pitchFamily="18" charset="0"/>
            </a:endParaRPr>
          </a:p>
          <a:p>
            <a:pPr algn="l"/>
            <a:r>
              <a:rPr kumimoji="1" lang="en-US" altLang="zh-CN" sz="2000" b="1" dirty="0">
                <a:latin typeface="Times New Roman" panose="02020603050405020304" pitchFamily="18" charset="0"/>
                <a:cs typeface="Times New Roman" panose="02020603050405020304" pitchFamily="18" charset="0"/>
              </a:rPr>
              <a:t>PQ</a:t>
            </a:r>
            <a:r>
              <a:rPr kumimoji="1" lang="en-US" altLang="zh-CN" sz="2000" b="1" baseline="-25000" dirty="0">
                <a:latin typeface="Times New Roman" panose="02020603050405020304" pitchFamily="18" charset="0"/>
                <a:cs typeface="Times New Roman" panose="02020603050405020304" pitchFamily="18" charset="0"/>
              </a:rPr>
              <a:t>B</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also</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brings</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proton</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to</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thylakoid</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lumen.</a:t>
            </a:r>
            <a:r>
              <a:rPr kumimoji="1" lang="zh-CN" altLang="en-US" sz="2000" b="1" dirty="0">
                <a:latin typeface="Times New Roman" panose="02020603050405020304" pitchFamily="18" charset="0"/>
                <a:cs typeface="Times New Roman" panose="02020603050405020304" pitchFamily="18" charset="0"/>
              </a:rPr>
              <a:t> </a:t>
            </a:r>
            <a:endParaRPr kumimoji="1" lang="en-US" altLang="zh-CN" sz="2000" b="1"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40A02CEC-F5F9-1840-8CB4-0F3948AF0A34}"/>
              </a:ext>
            </a:extLst>
          </p:cNvPr>
          <p:cNvSpPr txBox="1"/>
          <p:nvPr/>
        </p:nvSpPr>
        <p:spPr>
          <a:xfrm>
            <a:off x="6766561" y="584775"/>
            <a:ext cx="5120640" cy="1323439"/>
          </a:xfrm>
          <a:prstGeom prst="rect">
            <a:avLst/>
          </a:prstGeom>
          <a:noFill/>
        </p:spPr>
        <p:txBody>
          <a:bodyPr wrap="square" rtlCol="0">
            <a:spAutoFit/>
          </a:bodyPr>
          <a:lstStyle/>
          <a:p>
            <a:pPr algn="l"/>
            <a:r>
              <a:rPr kumimoji="1" lang="en-US" altLang="zh-CN" sz="2000" b="1" dirty="0">
                <a:latin typeface="Times New Roman" panose="02020603050405020304" pitchFamily="18" charset="0"/>
                <a:cs typeface="Times New Roman" panose="02020603050405020304" pitchFamily="18" charset="0"/>
              </a:rPr>
              <a:t>PSI:</a:t>
            </a:r>
            <a:r>
              <a:rPr kumimoji="1" lang="zh-CN" altLang="en-US" sz="2000" b="1" dirty="0">
                <a:latin typeface="Times New Roman" panose="02020603050405020304" pitchFamily="18" charset="0"/>
                <a:cs typeface="Times New Roman" panose="02020603050405020304" pitchFamily="18" charset="0"/>
              </a:rPr>
              <a:t> </a:t>
            </a:r>
            <a:endParaRPr kumimoji="1" lang="en-US" altLang="zh-CN" sz="2000" b="1" dirty="0">
              <a:latin typeface="Times New Roman" panose="02020603050405020304" pitchFamily="18" charset="0"/>
              <a:cs typeface="Times New Roman" panose="02020603050405020304" pitchFamily="18" charset="0"/>
            </a:endParaRPr>
          </a:p>
          <a:p>
            <a:pPr algn="l"/>
            <a:r>
              <a:rPr kumimoji="1" lang="en-US" altLang="zh-CN" sz="2000" b="1" dirty="0">
                <a:latin typeface="Times New Roman" panose="02020603050405020304" pitchFamily="18" charset="0"/>
                <a:cs typeface="Times New Roman" panose="02020603050405020304" pitchFamily="18" charset="0"/>
              </a:rPr>
              <a:t>Electrons</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are</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finally</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transported</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to</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NADP</a:t>
            </a:r>
            <a:r>
              <a:rPr kumimoji="1" lang="en-US" altLang="zh-CN" sz="2000" b="1" baseline="30000" dirty="0">
                <a:latin typeface="Times New Roman" panose="02020603050405020304" pitchFamily="18" charset="0"/>
                <a:cs typeface="Times New Roman" panose="02020603050405020304" pitchFamily="18" charset="0"/>
              </a:rPr>
              <a:t>+</a:t>
            </a:r>
            <a:r>
              <a:rPr kumimoji="1" lang="en-US" altLang="zh-CN" sz="2000" b="1" dirty="0">
                <a:latin typeface="Times New Roman" panose="02020603050405020304" pitchFamily="18" charset="0"/>
                <a:cs typeface="Times New Roman" panose="02020603050405020304" pitchFamily="18" charset="0"/>
              </a:rPr>
              <a:t>,</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which</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would</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act</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as</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the</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reducing</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power</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to</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fix</a:t>
            </a:r>
            <a:r>
              <a:rPr kumimoji="1" lang="zh-CN" altLang="en-US" sz="2000" b="1" dirty="0">
                <a:latin typeface="Times New Roman" panose="02020603050405020304" pitchFamily="18" charset="0"/>
                <a:cs typeface="Times New Roman" panose="02020603050405020304" pitchFamily="18" charset="0"/>
              </a:rPr>
              <a:t> </a:t>
            </a:r>
            <a:r>
              <a:rPr kumimoji="1" lang="en-US" altLang="zh-CN" sz="2000" b="1" dirty="0">
                <a:latin typeface="Times New Roman" panose="02020603050405020304" pitchFamily="18" charset="0"/>
                <a:cs typeface="Times New Roman" panose="02020603050405020304" pitchFamily="18" charset="0"/>
              </a:rPr>
              <a:t>CO</a:t>
            </a:r>
            <a:r>
              <a:rPr kumimoji="1" lang="en-US" altLang="zh-CN" sz="2000" b="1" baseline="-25000" dirty="0">
                <a:latin typeface="Times New Roman" panose="02020603050405020304" pitchFamily="18" charset="0"/>
                <a:cs typeface="Times New Roman" panose="02020603050405020304" pitchFamily="18" charset="0"/>
              </a:rPr>
              <a:t>2</a:t>
            </a:r>
            <a:r>
              <a:rPr kumimoji="1" lang="en-US" altLang="zh-CN" sz="2000" b="1" dirty="0">
                <a:latin typeface="Times New Roman" panose="02020603050405020304" pitchFamily="18" charset="0"/>
                <a:cs typeface="Times New Roman" panose="02020603050405020304" pitchFamily="18" charset="0"/>
              </a:rPr>
              <a:t>.</a:t>
            </a:r>
            <a:r>
              <a:rPr kumimoji="1" lang="zh-CN" altLang="en-US" sz="2000" b="1" dirty="0">
                <a:latin typeface="Times New Roman" panose="02020603050405020304" pitchFamily="18" charset="0"/>
                <a:cs typeface="Times New Roman" panose="02020603050405020304" pitchFamily="18" charset="0"/>
              </a:rPr>
              <a:t>   </a:t>
            </a:r>
          </a:p>
        </p:txBody>
      </p:sp>
      <p:sp>
        <p:nvSpPr>
          <p:cNvPr id="10" name="操作按钮: 后退或上一个 9">
            <a:hlinkClick r:id="rId4" action="ppaction://hlinksldjump" highlightClick="1"/>
            <a:extLst>
              <a:ext uri="{FF2B5EF4-FFF2-40B4-BE49-F238E27FC236}">
                <a16:creationId xmlns:a16="http://schemas.microsoft.com/office/drawing/2014/main" id="{0A0F5048-25B6-A94D-ABEC-490AF8D98569}"/>
              </a:ext>
            </a:extLst>
          </p:cNvPr>
          <p:cNvSpPr/>
          <p:nvPr/>
        </p:nvSpPr>
        <p:spPr>
          <a:xfrm>
            <a:off x="43133"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890518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E4BE940-FEB6-F940-9F7D-CFD06D33FFA4}"/>
              </a:ext>
            </a:extLst>
          </p:cNvPr>
          <p:cNvSpPr>
            <a:spLocks noGrp="1"/>
          </p:cNvSpPr>
          <p:nvPr>
            <p:ph type="sldNum" sz="quarter" idx="12"/>
          </p:nvPr>
        </p:nvSpPr>
        <p:spPr/>
        <p:txBody>
          <a:bodyPr/>
          <a:lstStyle/>
          <a:p>
            <a:fld id="{95179704-EFDC-584D-9064-A59D55EEFD70}" type="slidenum">
              <a:rPr kumimoji="1" lang="zh-CN" altLang="en-US" smtClean="0"/>
              <a:t>15</a:t>
            </a:fld>
            <a:endParaRPr kumimoji="1" lang="zh-CN" altLang="en-US"/>
          </a:p>
        </p:txBody>
      </p:sp>
      <p:sp>
        <p:nvSpPr>
          <p:cNvPr id="3" name="文本框 2">
            <a:extLst>
              <a:ext uri="{FF2B5EF4-FFF2-40B4-BE49-F238E27FC236}">
                <a16:creationId xmlns:a16="http://schemas.microsoft.com/office/drawing/2014/main" id="{4CD9B377-2446-4B46-9452-8D1B0D94EC0F}"/>
              </a:ext>
            </a:extLst>
          </p:cNvPr>
          <p:cNvSpPr txBox="1"/>
          <p:nvPr/>
        </p:nvSpPr>
        <p:spPr>
          <a:xfrm>
            <a:off x="2498701" y="0"/>
            <a:ext cx="7194598"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ATP-synthesis</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Photophosphorylation</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pic>
        <p:nvPicPr>
          <p:cNvPr id="4" name="Picture 2" descr="figure_19_01">
            <a:extLst>
              <a:ext uri="{FF2B5EF4-FFF2-40B4-BE49-F238E27FC236}">
                <a16:creationId xmlns:a16="http://schemas.microsoft.com/office/drawing/2014/main" id="{DADEB670-89BB-7D4B-B8D9-A3738CF9AAAA}"/>
              </a:ext>
            </a:extLst>
          </p:cNvPr>
          <p:cNvPicPr>
            <a:picLocks noChangeAspect="1" noChangeArrowheads="1"/>
          </p:cNvPicPr>
          <p:nvPr/>
        </p:nvPicPr>
        <p:blipFill>
          <a:blip r:embed="rId2" cstate="print"/>
          <a:srcRect/>
          <a:stretch>
            <a:fillRect/>
          </a:stretch>
        </p:blipFill>
        <p:spPr bwMode="auto">
          <a:xfrm>
            <a:off x="1830387" y="1365249"/>
            <a:ext cx="8531225" cy="5173663"/>
          </a:xfrm>
          <a:prstGeom prst="rect">
            <a:avLst/>
          </a:prstGeom>
          <a:noFill/>
          <a:ln w="9525">
            <a:noFill/>
            <a:miter lim="800000"/>
            <a:headEnd/>
            <a:tailEnd/>
          </a:ln>
          <a:effectLst/>
        </p:spPr>
      </p:pic>
      <p:sp>
        <p:nvSpPr>
          <p:cNvPr id="5" name="文本框 4">
            <a:extLst>
              <a:ext uri="{FF2B5EF4-FFF2-40B4-BE49-F238E27FC236}">
                <a16:creationId xmlns:a16="http://schemas.microsoft.com/office/drawing/2014/main" id="{E32886A4-6336-EB4D-B2C0-77C1B3BCE070}"/>
              </a:ext>
            </a:extLst>
          </p:cNvPr>
          <p:cNvSpPr txBox="1"/>
          <p:nvPr/>
        </p:nvSpPr>
        <p:spPr>
          <a:xfrm>
            <a:off x="1141897" y="840939"/>
            <a:ext cx="10744480" cy="461665"/>
          </a:xfrm>
          <a:prstGeom prst="rect">
            <a:avLst/>
          </a:prstGeom>
          <a:noFill/>
        </p:spPr>
        <p:txBody>
          <a:bodyPr wrap="none" rtlCol="0">
            <a:spAutoFit/>
          </a:bodyPr>
          <a:lstStyle/>
          <a:p>
            <a:pPr algn="l"/>
            <a:r>
              <a:rPr kumimoji="1" lang="en-US" altLang="zh-CN" sz="2400" b="1" i="1" dirty="0">
                <a:latin typeface="Times New Roman" panose="02020603050405020304" pitchFamily="18" charset="0"/>
                <a:cs typeface="Times New Roman" panose="02020603050405020304" pitchFamily="18" charset="0"/>
              </a:rPr>
              <a:t>Which</a:t>
            </a:r>
            <a:r>
              <a:rPr kumimoji="1" lang="zh-CN" altLang="en-US" sz="2400" b="1" i="1" dirty="0">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is</a:t>
            </a:r>
            <a:r>
              <a:rPr kumimoji="1" lang="zh-CN" altLang="en-US" sz="2400" b="1" i="1" dirty="0">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quite</a:t>
            </a:r>
            <a:r>
              <a:rPr kumimoji="1" lang="zh-CN" altLang="en-US" sz="2400" b="1" i="1" dirty="0">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similar</a:t>
            </a:r>
            <a:r>
              <a:rPr kumimoji="1" lang="zh-CN" altLang="en-US" sz="2400" b="1" i="1" dirty="0">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mechanism to</a:t>
            </a:r>
            <a:r>
              <a:rPr kumimoji="1" lang="zh-CN" altLang="en-US" sz="2400" b="1" i="1" dirty="0">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oxidative</a:t>
            </a:r>
            <a:r>
              <a:rPr kumimoji="1" lang="zh-CN" altLang="en-US" sz="2400" b="1" i="1" dirty="0">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phosphorylation</a:t>
            </a:r>
            <a:r>
              <a:rPr kumimoji="1" lang="zh-CN" altLang="en-US" sz="2400" b="1" i="1" dirty="0">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in</a:t>
            </a:r>
            <a:r>
              <a:rPr kumimoji="1" lang="zh-CN" altLang="en-US" sz="2400" b="1" i="1" dirty="0">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mitochondria</a:t>
            </a:r>
            <a:r>
              <a:rPr kumimoji="1" lang="zh-CN" altLang="en-US" sz="2400" b="1" i="1" dirty="0">
                <a:latin typeface="Times New Roman" panose="02020603050405020304" pitchFamily="18" charset="0"/>
                <a:cs typeface="Times New Roman" panose="02020603050405020304" pitchFamily="18" charset="0"/>
              </a:rPr>
              <a:t> </a:t>
            </a:r>
          </a:p>
        </p:txBody>
      </p:sp>
      <p:sp>
        <p:nvSpPr>
          <p:cNvPr id="6" name="操作按钮: 后退或上一个 5">
            <a:hlinkClick r:id="rId3" action="ppaction://hlinksldjump" highlightClick="1"/>
            <a:extLst>
              <a:ext uri="{FF2B5EF4-FFF2-40B4-BE49-F238E27FC236}">
                <a16:creationId xmlns:a16="http://schemas.microsoft.com/office/drawing/2014/main" id="{DD200AE5-3162-3348-BCBB-682EF8339744}"/>
              </a:ext>
            </a:extLst>
          </p:cNvPr>
          <p:cNvSpPr/>
          <p:nvPr/>
        </p:nvSpPr>
        <p:spPr>
          <a:xfrm>
            <a:off x="43133"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2249863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图片 37">
            <a:extLst>
              <a:ext uri="{FF2B5EF4-FFF2-40B4-BE49-F238E27FC236}">
                <a16:creationId xmlns:a16="http://schemas.microsoft.com/office/drawing/2014/main" id="{FA6A9EEC-8AD3-684E-A876-6481D904B939}"/>
              </a:ext>
            </a:extLst>
          </p:cNvPr>
          <p:cNvPicPr>
            <a:picLocks noChangeAspect="1"/>
          </p:cNvPicPr>
          <p:nvPr/>
        </p:nvPicPr>
        <p:blipFill>
          <a:blip r:embed="rId2">
            <a:alphaModFix amt="31000"/>
          </a:blip>
          <a:stretch>
            <a:fillRect/>
          </a:stretch>
        </p:blipFill>
        <p:spPr>
          <a:xfrm>
            <a:off x="-188556" y="263173"/>
            <a:ext cx="12609360" cy="6088924"/>
          </a:xfrm>
          <a:prstGeom prst="rect">
            <a:avLst/>
          </a:prstGeom>
        </p:spPr>
      </p:pic>
      <p:sp>
        <p:nvSpPr>
          <p:cNvPr id="2" name="灯片编号占位符 1">
            <a:extLst>
              <a:ext uri="{FF2B5EF4-FFF2-40B4-BE49-F238E27FC236}">
                <a16:creationId xmlns:a16="http://schemas.microsoft.com/office/drawing/2014/main" id="{776BB985-6054-184E-9C49-45DAC7D0BA52}"/>
              </a:ext>
            </a:extLst>
          </p:cNvPr>
          <p:cNvSpPr>
            <a:spLocks noGrp="1"/>
          </p:cNvSpPr>
          <p:nvPr>
            <p:ph type="sldNum" sz="quarter" idx="12"/>
          </p:nvPr>
        </p:nvSpPr>
        <p:spPr/>
        <p:txBody>
          <a:bodyPr/>
          <a:lstStyle/>
          <a:p>
            <a:fld id="{95179704-EFDC-584D-9064-A59D55EEFD70}" type="slidenum">
              <a:rPr kumimoji="1" lang="zh-CN" altLang="en-US" smtClean="0"/>
              <a:t>16</a:t>
            </a:fld>
            <a:endParaRPr kumimoji="1" lang="zh-CN" altLang="en-US"/>
          </a:p>
        </p:txBody>
      </p:sp>
      <p:sp>
        <p:nvSpPr>
          <p:cNvPr id="4" name="文本框 3">
            <a:extLst>
              <a:ext uri="{FF2B5EF4-FFF2-40B4-BE49-F238E27FC236}">
                <a16:creationId xmlns:a16="http://schemas.microsoft.com/office/drawing/2014/main" id="{6AC9C3A8-29F8-8546-9317-6E738DC26B8A}"/>
              </a:ext>
            </a:extLst>
          </p:cNvPr>
          <p:cNvSpPr txBox="1"/>
          <p:nvPr/>
        </p:nvSpPr>
        <p:spPr>
          <a:xfrm>
            <a:off x="4880763" y="0"/>
            <a:ext cx="2430474"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Calvin</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Cycle</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34C79545-25DB-ED42-B513-E61BAB4A84ED}"/>
              </a:ext>
            </a:extLst>
          </p:cNvPr>
          <p:cNvSpPr txBox="1"/>
          <p:nvPr/>
        </p:nvSpPr>
        <p:spPr>
          <a:xfrm>
            <a:off x="4730882" y="948690"/>
            <a:ext cx="2730235"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Ribulose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1,5-biphosphate</a:t>
            </a:r>
            <a:endParaRPr kumimoji="1" lang="zh-CN" altLang="en-US" b="1"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D770FB7F-9258-C247-B8AA-347FA42A92D9}"/>
              </a:ext>
            </a:extLst>
          </p:cNvPr>
          <p:cNvSpPr txBox="1"/>
          <p:nvPr/>
        </p:nvSpPr>
        <p:spPr>
          <a:xfrm>
            <a:off x="7749540" y="1885950"/>
            <a:ext cx="2108269"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3-phosphoglycerate</a:t>
            </a:r>
            <a:endParaRPr kumimoji="1" lang="zh-CN" altLang="en-US" b="1" dirty="0">
              <a:latin typeface="Times New Roman" panose="02020603050405020304" pitchFamily="18" charset="0"/>
              <a:cs typeface="Times New Roman" panose="02020603050405020304" pitchFamily="18" charset="0"/>
            </a:endParaRPr>
          </a:p>
        </p:txBody>
      </p:sp>
      <p:sp>
        <p:nvSpPr>
          <p:cNvPr id="10" name="弧 9">
            <a:extLst>
              <a:ext uri="{FF2B5EF4-FFF2-40B4-BE49-F238E27FC236}">
                <a16:creationId xmlns:a16="http://schemas.microsoft.com/office/drawing/2014/main" id="{91AE8F50-A5EF-AF48-BBDA-D4C782B913A1}"/>
              </a:ext>
            </a:extLst>
          </p:cNvPr>
          <p:cNvSpPr/>
          <p:nvPr/>
        </p:nvSpPr>
        <p:spPr>
          <a:xfrm>
            <a:off x="6073429" y="1154430"/>
            <a:ext cx="2730236" cy="1577340"/>
          </a:xfrm>
          <a:prstGeom prst="arc">
            <a:avLst>
              <a:gd name="adj1" fmla="val 16200000"/>
              <a:gd name="adj2" fmla="val 21545325"/>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1" name="文本框 10">
            <a:extLst>
              <a:ext uri="{FF2B5EF4-FFF2-40B4-BE49-F238E27FC236}">
                <a16:creationId xmlns:a16="http://schemas.microsoft.com/office/drawing/2014/main" id="{1E1B0C15-6E6E-034B-A829-44E5B7EDAC2A}"/>
              </a:ext>
            </a:extLst>
          </p:cNvPr>
          <p:cNvSpPr txBox="1"/>
          <p:nvPr/>
        </p:nvSpPr>
        <p:spPr>
          <a:xfrm>
            <a:off x="7566797" y="3751818"/>
            <a:ext cx="2473754"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1,3-biphosphoglycerate</a:t>
            </a:r>
            <a:endParaRPr kumimoji="1" lang="zh-CN" altLang="en-US" b="1"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FF417EDF-98A9-3F44-B06E-0BB278F10D76}"/>
              </a:ext>
            </a:extLst>
          </p:cNvPr>
          <p:cNvSpPr txBox="1"/>
          <p:nvPr/>
        </p:nvSpPr>
        <p:spPr>
          <a:xfrm>
            <a:off x="4798208" y="5443933"/>
            <a:ext cx="2595582"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3-phosphoglycealdehyde</a:t>
            </a:r>
            <a:endParaRPr kumimoji="1" lang="zh-CN" altLang="en-US" b="1" dirty="0">
              <a:latin typeface="Times New Roman" panose="02020603050405020304" pitchFamily="18" charset="0"/>
              <a:cs typeface="Times New Roman" panose="02020603050405020304" pitchFamily="18" charset="0"/>
            </a:endParaRPr>
          </a:p>
        </p:txBody>
      </p:sp>
      <p:cxnSp>
        <p:nvCxnSpPr>
          <p:cNvPr id="17" name="直线箭头连接符 16">
            <a:extLst>
              <a:ext uri="{FF2B5EF4-FFF2-40B4-BE49-F238E27FC236}">
                <a16:creationId xmlns:a16="http://schemas.microsoft.com/office/drawing/2014/main" id="{22207FBE-60C5-C945-A044-E6800FA02BB4}"/>
              </a:ext>
            </a:extLst>
          </p:cNvPr>
          <p:cNvCxnSpPr>
            <a:stCxn id="7" idx="2"/>
            <a:endCxn id="11" idx="0"/>
          </p:cNvCxnSpPr>
          <p:nvPr/>
        </p:nvCxnSpPr>
        <p:spPr>
          <a:xfrm flipH="1">
            <a:off x="8803674" y="2255282"/>
            <a:ext cx="1" cy="1496536"/>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sp>
        <p:nvSpPr>
          <p:cNvPr id="18" name="弧 17">
            <a:extLst>
              <a:ext uri="{FF2B5EF4-FFF2-40B4-BE49-F238E27FC236}">
                <a16:creationId xmlns:a16="http://schemas.microsoft.com/office/drawing/2014/main" id="{D7DB6C41-BEA7-C043-8E76-45C1330A2401}"/>
              </a:ext>
            </a:extLst>
          </p:cNvPr>
          <p:cNvSpPr/>
          <p:nvPr/>
        </p:nvSpPr>
        <p:spPr>
          <a:xfrm flipV="1">
            <a:off x="5897879" y="2994660"/>
            <a:ext cx="2905785" cy="2628900"/>
          </a:xfrm>
          <a:prstGeom prst="arc">
            <a:avLst/>
          </a:prstGeom>
          <a:ln w="12700" cmpd="sng">
            <a:headEnd type="triangle"/>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9" name="弧 18">
            <a:extLst>
              <a:ext uri="{FF2B5EF4-FFF2-40B4-BE49-F238E27FC236}">
                <a16:creationId xmlns:a16="http://schemas.microsoft.com/office/drawing/2014/main" id="{C1DA0CBF-B261-B742-97C9-DB6FCBB282DA}"/>
              </a:ext>
            </a:extLst>
          </p:cNvPr>
          <p:cNvSpPr/>
          <p:nvPr/>
        </p:nvSpPr>
        <p:spPr>
          <a:xfrm flipH="1" flipV="1">
            <a:off x="3388327" y="388620"/>
            <a:ext cx="2818158" cy="5234940"/>
          </a:xfrm>
          <a:prstGeom prst="arc">
            <a:avLst>
              <a:gd name="adj1" fmla="val 16200000"/>
              <a:gd name="adj2" fmla="val 19150433"/>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20" name="文本框 19">
            <a:extLst>
              <a:ext uri="{FF2B5EF4-FFF2-40B4-BE49-F238E27FC236}">
                <a16:creationId xmlns:a16="http://schemas.microsoft.com/office/drawing/2014/main" id="{EE9AAAA0-38C4-C447-BE30-8E9EED0BD8E6}"/>
              </a:ext>
            </a:extLst>
          </p:cNvPr>
          <p:cNvSpPr txBox="1"/>
          <p:nvPr/>
        </p:nvSpPr>
        <p:spPr>
          <a:xfrm>
            <a:off x="2353950" y="2994660"/>
            <a:ext cx="2307042"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Ribulose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5-phosphate</a:t>
            </a:r>
            <a:endParaRPr kumimoji="1" lang="zh-CN" altLang="en-US" b="1" dirty="0">
              <a:latin typeface="Times New Roman" panose="02020603050405020304" pitchFamily="18" charset="0"/>
              <a:cs typeface="Times New Roman" panose="02020603050405020304" pitchFamily="18" charset="0"/>
            </a:endParaRPr>
          </a:p>
        </p:txBody>
      </p:sp>
      <p:sp>
        <p:nvSpPr>
          <p:cNvPr id="21" name="弧 20">
            <a:extLst>
              <a:ext uri="{FF2B5EF4-FFF2-40B4-BE49-F238E27FC236}">
                <a16:creationId xmlns:a16="http://schemas.microsoft.com/office/drawing/2014/main" id="{6777C555-BCD9-3B4D-A732-F1DE0CA57843}"/>
              </a:ext>
            </a:extLst>
          </p:cNvPr>
          <p:cNvSpPr/>
          <p:nvPr/>
        </p:nvSpPr>
        <p:spPr>
          <a:xfrm flipH="1" flipV="1">
            <a:off x="3385890" y="1144844"/>
            <a:ext cx="2730234" cy="3667185"/>
          </a:xfrm>
          <a:prstGeom prst="arc">
            <a:avLst>
              <a:gd name="adj1" fmla="val 21429673"/>
              <a:gd name="adj2" fmla="val 5299316"/>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22" name="弧 21">
            <a:extLst>
              <a:ext uri="{FF2B5EF4-FFF2-40B4-BE49-F238E27FC236}">
                <a16:creationId xmlns:a16="http://schemas.microsoft.com/office/drawing/2014/main" id="{79F35F39-E106-EC47-8A9D-F586E2B12D80}"/>
              </a:ext>
            </a:extLst>
          </p:cNvPr>
          <p:cNvSpPr/>
          <p:nvPr/>
        </p:nvSpPr>
        <p:spPr>
          <a:xfrm flipH="1">
            <a:off x="8803664" y="2837963"/>
            <a:ext cx="415773" cy="331173"/>
          </a:xfrm>
          <a:prstGeom prst="arc">
            <a:avLst>
              <a:gd name="adj1" fmla="val 15967417"/>
              <a:gd name="adj2" fmla="val 6180691"/>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23" name="文本框 22">
            <a:extLst>
              <a:ext uri="{FF2B5EF4-FFF2-40B4-BE49-F238E27FC236}">
                <a16:creationId xmlns:a16="http://schemas.microsoft.com/office/drawing/2014/main" id="{CC3E8FE0-AB8E-8E4B-BA0C-9E006B34976D}"/>
              </a:ext>
            </a:extLst>
          </p:cNvPr>
          <p:cNvSpPr txBox="1"/>
          <p:nvPr/>
        </p:nvSpPr>
        <p:spPr>
          <a:xfrm>
            <a:off x="8978922" y="2663382"/>
            <a:ext cx="481029"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ATP</a:t>
            </a:r>
            <a:endParaRPr kumimoji="1" lang="zh-CN" altLang="en-US" sz="1200" b="1" dirty="0">
              <a:latin typeface="Times New Roman" panose="02020603050405020304" pitchFamily="18" charset="0"/>
              <a:cs typeface="Times New Roman" panose="02020603050405020304" pitchFamily="18" charset="0"/>
            </a:endParaRPr>
          </a:p>
        </p:txBody>
      </p:sp>
      <p:sp>
        <p:nvSpPr>
          <p:cNvPr id="24" name="文本框 23">
            <a:extLst>
              <a:ext uri="{FF2B5EF4-FFF2-40B4-BE49-F238E27FC236}">
                <a16:creationId xmlns:a16="http://schemas.microsoft.com/office/drawing/2014/main" id="{32903CE7-9C1A-0142-A07E-4D795356665E}"/>
              </a:ext>
            </a:extLst>
          </p:cNvPr>
          <p:cNvSpPr txBox="1"/>
          <p:nvPr/>
        </p:nvSpPr>
        <p:spPr>
          <a:xfrm>
            <a:off x="8976454" y="3030636"/>
            <a:ext cx="726481"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ADP+Pi</a:t>
            </a:r>
            <a:endParaRPr kumimoji="1" lang="zh-CN" altLang="en-US" sz="1200" b="1" dirty="0">
              <a:latin typeface="Times New Roman" panose="02020603050405020304" pitchFamily="18" charset="0"/>
              <a:cs typeface="Times New Roman" panose="02020603050405020304" pitchFamily="18" charset="0"/>
            </a:endParaRPr>
          </a:p>
        </p:txBody>
      </p:sp>
      <p:sp>
        <p:nvSpPr>
          <p:cNvPr id="25" name="文本框 24">
            <a:hlinkClick r:id="rId3" action="ppaction://hlinksldjump"/>
            <a:extLst>
              <a:ext uri="{FF2B5EF4-FFF2-40B4-BE49-F238E27FC236}">
                <a16:creationId xmlns:a16="http://schemas.microsoft.com/office/drawing/2014/main" id="{325D4BBB-118D-7840-8700-8C898DEF56B1}"/>
              </a:ext>
            </a:extLst>
          </p:cNvPr>
          <p:cNvSpPr txBox="1"/>
          <p:nvPr/>
        </p:nvSpPr>
        <p:spPr>
          <a:xfrm>
            <a:off x="8428862" y="1122918"/>
            <a:ext cx="979755" cy="369332"/>
          </a:xfrm>
          <a:prstGeom prst="rect">
            <a:avLst/>
          </a:prstGeom>
          <a:noFill/>
          <a:ln>
            <a:solidFill>
              <a:schemeClr val="accent5"/>
            </a:solidFill>
          </a:ln>
        </p:spPr>
        <p:txBody>
          <a:bodyPr wrap="none" rtlCol="0">
            <a:spAutoFit/>
          </a:bodyPr>
          <a:lstStyle/>
          <a:p>
            <a:pPr algn="l"/>
            <a:r>
              <a:rPr kumimoji="1" lang="en-US" altLang="zh-CN" b="1" dirty="0">
                <a:solidFill>
                  <a:schemeClr val="accent1"/>
                </a:solidFill>
                <a:latin typeface="Times New Roman" panose="02020603050405020304" pitchFamily="18" charset="0"/>
                <a:cs typeface="Times New Roman" panose="02020603050405020304" pitchFamily="18" charset="0"/>
              </a:rPr>
              <a:t>Rubisco</a:t>
            </a:r>
            <a:endParaRPr kumimoji="1" lang="zh-CN" altLang="en-US" b="1" dirty="0">
              <a:solidFill>
                <a:schemeClr val="accent1"/>
              </a:solidFill>
              <a:latin typeface="Times New Roman" panose="02020603050405020304" pitchFamily="18" charset="0"/>
              <a:cs typeface="Times New Roman" panose="02020603050405020304" pitchFamily="18" charset="0"/>
            </a:endParaRPr>
          </a:p>
        </p:txBody>
      </p:sp>
      <p:sp>
        <p:nvSpPr>
          <p:cNvPr id="26" name="弧 25">
            <a:extLst>
              <a:ext uri="{FF2B5EF4-FFF2-40B4-BE49-F238E27FC236}">
                <a16:creationId xmlns:a16="http://schemas.microsoft.com/office/drawing/2014/main" id="{2461F106-6A16-934A-99D5-6FA3F0A1BF98}"/>
              </a:ext>
            </a:extLst>
          </p:cNvPr>
          <p:cNvSpPr/>
          <p:nvPr/>
        </p:nvSpPr>
        <p:spPr>
          <a:xfrm flipH="1" flipV="1">
            <a:off x="7644453" y="632551"/>
            <a:ext cx="655388" cy="577624"/>
          </a:xfrm>
          <a:prstGeom prst="arc">
            <a:avLst>
              <a:gd name="adj1" fmla="val 17507878"/>
              <a:gd name="adj2" fmla="val 21486837"/>
            </a:avLst>
          </a:prstGeom>
          <a:ln w="12700" cmpd="sng">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27" name="文本框 26">
            <a:extLst>
              <a:ext uri="{FF2B5EF4-FFF2-40B4-BE49-F238E27FC236}">
                <a16:creationId xmlns:a16="http://schemas.microsoft.com/office/drawing/2014/main" id="{FE066B32-7570-D142-93DB-B0E06ABE2E8A}"/>
              </a:ext>
            </a:extLst>
          </p:cNvPr>
          <p:cNvSpPr txBox="1"/>
          <p:nvPr/>
        </p:nvSpPr>
        <p:spPr>
          <a:xfrm>
            <a:off x="7434082" y="671691"/>
            <a:ext cx="466794"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CO</a:t>
            </a:r>
            <a:r>
              <a:rPr kumimoji="1" lang="en-US" altLang="zh-CN" sz="1200" b="1" baseline="-25000" dirty="0">
                <a:latin typeface="Times New Roman" panose="02020603050405020304" pitchFamily="18" charset="0"/>
                <a:cs typeface="Times New Roman" panose="02020603050405020304" pitchFamily="18" charset="0"/>
              </a:rPr>
              <a:t>2</a:t>
            </a:r>
            <a:endParaRPr kumimoji="1" lang="zh-CN" altLang="en-US" sz="1200" b="1" dirty="0">
              <a:latin typeface="Times New Roman" panose="02020603050405020304" pitchFamily="18" charset="0"/>
              <a:cs typeface="Times New Roman" panose="02020603050405020304" pitchFamily="18" charset="0"/>
            </a:endParaRPr>
          </a:p>
        </p:txBody>
      </p:sp>
      <p:sp>
        <p:nvSpPr>
          <p:cNvPr id="28" name="弧 27">
            <a:extLst>
              <a:ext uri="{FF2B5EF4-FFF2-40B4-BE49-F238E27FC236}">
                <a16:creationId xmlns:a16="http://schemas.microsoft.com/office/drawing/2014/main" id="{270C3819-343D-824D-AE18-30DD022D0C23}"/>
              </a:ext>
            </a:extLst>
          </p:cNvPr>
          <p:cNvSpPr/>
          <p:nvPr/>
        </p:nvSpPr>
        <p:spPr>
          <a:xfrm rot="2276945" flipH="1">
            <a:off x="8505594" y="5035993"/>
            <a:ext cx="415773" cy="331173"/>
          </a:xfrm>
          <a:prstGeom prst="arc">
            <a:avLst>
              <a:gd name="adj1" fmla="val 15967417"/>
              <a:gd name="adj2" fmla="val 6180691"/>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29" name="文本框 28">
            <a:extLst>
              <a:ext uri="{FF2B5EF4-FFF2-40B4-BE49-F238E27FC236}">
                <a16:creationId xmlns:a16="http://schemas.microsoft.com/office/drawing/2014/main" id="{57561549-2C08-5842-B1F2-55C84513EF2C}"/>
              </a:ext>
            </a:extLst>
          </p:cNvPr>
          <p:cNvSpPr txBox="1"/>
          <p:nvPr/>
        </p:nvSpPr>
        <p:spPr>
          <a:xfrm rot="2036659">
            <a:off x="8731806" y="5199887"/>
            <a:ext cx="902811"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NADH+H</a:t>
            </a:r>
            <a:r>
              <a:rPr kumimoji="1" lang="en-US" altLang="zh-CN" sz="1200" b="1" baseline="30000" dirty="0">
                <a:latin typeface="Times New Roman" panose="02020603050405020304" pitchFamily="18" charset="0"/>
                <a:cs typeface="Times New Roman" panose="02020603050405020304" pitchFamily="18" charset="0"/>
              </a:rPr>
              <a:t>+</a:t>
            </a:r>
            <a:endParaRPr kumimoji="1" lang="zh-CN" altLang="en-US" sz="1200" b="1" dirty="0">
              <a:latin typeface="Times New Roman" panose="02020603050405020304" pitchFamily="18" charset="0"/>
              <a:cs typeface="Times New Roman" panose="02020603050405020304" pitchFamily="18" charset="0"/>
            </a:endParaRPr>
          </a:p>
        </p:txBody>
      </p:sp>
      <p:sp>
        <p:nvSpPr>
          <p:cNvPr id="30" name="文本框 29">
            <a:extLst>
              <a:ext uri="{FF2B5EF4-FFF2-40B4-BE49-F238E27FC236}">
                <a16:creationId xmlns:a16="http://schemas.microsoft.com/office/drawing/2014/main" id="{BD3640EA-348B-9246-A9AA-B3BFAE5F7C8F}"/>
              </a:ext>
            </a:extLst>
          </p:cNvPr>
          <p:cNvSpPr txBox="1"/>
          <p:nvPr/>
        </p:nvSpPr>
        <p:spPr>
          <a:xfrm rot="2178263">
            <a:off x="8531089" y="5354142"/>
            <a:ext cx="574196"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NAD</a:t>
            </a:r>
            <a:r>
              <a:rPr kumimoji="1" lang="en-US" altLang="zh-CN" sz="1200" b="1" baseline="30000" dirty="0">
                <a:latin typeface="Times New Roman" panose="02020603050405020304" pitchFamily="18" charset="0"/>
                <a:cs typeface="Times New Roman" panose="02020603050405020304" pitchFamily="18" charset="0"/>
              </a:rPr>
              <a:t>+</a:t>
            </a:r>
            <a:endParaRPr kumimoji="1" lang="zh-CN" altLang="en-US" sz="1200" b="1" dirty="0">
              <a:latin typeface="Times New Roman" panose="02020603050405020304" pitchFamily="18" charset="0"/>
              <a:cs typeface="Times New Roman" panose="02020603050405020304" pitchFamily="18" charset="0"/>
            </a:endParaRPr>
          </a:p>
        </p:txBody>
      </p:sp>
      <p:sp>
        <p:nvSpPr>
          <p:cNvPr id="31" name="弧 30">
            <a:extLst>
              <a:ext uri="{FF2B5EF4-FFF2-40B4-BE49-F238E27FC236}">
                <a16:creationId xmlns:a16="http://schemas.microsoft.com/office/drawing/2014/main" id="{8A9835C0-D39C-9740-A9B7-41E2DAE47941}"/>
              </a:ext>
            </a:extLst>
          </p:cNvPr>
          <p:cNvSpPr/>
          <p:nvPr/>
        </p:nvSpPr>
        <p:spPr>
          <a:xfrm rot="11820316" flipH="1">
            <a:off x="3275743" y="1602753"/>
            <a:ext cx="415773" cy="331173"/>
          </a:xfrm>
          <a:prstGeom prst="arc">
            <a:avLst>
              <a:gd name="adj1" fmla="val 15967417"/>
              <a:gd name="adj2" fmla="val 6180691"/>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32" name="文本框 31">
            <a:extLst>
              <a:ext uri="{FF2B5EF4-FFF2-40B4-BE49-F238E27FC236}">
                <a16:creationId xmlns:a16="http://schemas.microsoft.com/office/drawing/2014/main" id="{8D7D3C85-CF29-9746-9EE3-FC2CA4CF258D}"/>
              </a:ext>
            </a:extLst>
          </p:cNvPr>
          <p:cNvSpPr txBox="1"/>
          <p:nvPr/>
        </p:nvSpPr>
        <p:spPr>
          <a:xfrm rot="1667987">
            <a:off x="2958378" y="1709152"/>
            <a:ext cx="481029"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ATP</a:t>
            </a:r>
            <a:endParaRPr kumimoji="1" lang="zh-CN" altLang="en-US" sz="1200" b="1" dirty="0">
              <a:latin typeface="Times New Roman" panose="02020603050405020304" pitchFamily="18" charset="0"/>
              <a:cs typeface="Times New Roman" panose="02020603050405020304" pitchFamily="18" charset="0"/>
            </a:endParaRPr>
          </a:p>
        </p:txBody>
      </p:sp>
      <p:sp>
        <p:nvSpPr>
          <p:cNvPr id="33" name="文本框 32">
            <a:extLst>
              <a:ext uri="{FF2B5EF4-FFF2-40B4-BE49-F238E27FC236}">
                <a16:creationId xmlns:a16="http://schemas.microsoft.com/office/drawing/2014/main" id="{A7DDA8E3-E7C8-6941-99E8-E7B8D5A198F2}"/>
              </a:ext>
            </a:extLst>
          </p:cNvPr>
          <p:cNvSpPr txBox="1"/>
          <p:nvPr/>
        </p:nvSpPr>
        <p:spPr>
          <a:xfrm rot="2006050">
            <a:off x="2877132" y="1299094"/>
            <a:ext cx="726481"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ADP+Pi</a:t>
            </a:r>
            <a:endParaRPr kumimoji="1" lang="zh-CN" altLang="en-US" sz="1200" b="1" dirty="0">
              <a:latin typeface="Times New Roman" panose="02020603050405020304" pitchFamily="18" charset="0"/>
              <a:cs typeface="Times New Roman" panose="02020603050405020304" pitchFamily="18" charset="0"/>
            </a:endParaRPr>
          </a:p>
        </p:txBody>
      </p:sp>
      <p:sp>
        <p:nvSpPr>
          <p:cNvPr id="34" name="文本框 33">
            <a:extLst>
              <a:ext uri="{FF2B5EF4-FFF2-40B4-BE49-F238E27FC236}">
                <a16:creationId xmlns:a16="http://schemas.microsoft.com/office/drawing/2014/main" id="{F24818BE-15E7-1848-B415-FD1BDE6FE112}"/>
              </a:ext>
            </a:extLst>
          </p:cNvPr>
          <p:cNvSpPr txBox="1"/>
          <p:nvPr/>
        </p:nvSpPr>
        <p:spPr>
          <a:xfrm>
            <a:off x="5675263" y="1595021"/>
            <a:ext cx="1755609" cy="369332"/>
          </a:xfrm>
          <a:prstGeom prst="rect">
            <a:avLst/>
          </a:prstGeom>
          <a:noFill/>
        </p:spPr>
        <p:txBody>
          <a:bodyPr wrap="none" rtlCol="0">
            <a:spAutoFit/>
          </a:bodyPr>
          <a:lstStyle/>
          <a:p>
            <a:pPr algn="l"/>
            <a:r>
              <a:rPr kumimoji="1" lang="en-US" altLang="zh-CN" b="1" dirty="0">
                <a:solidFill>
                  <a:srgbClr val="FF0000"/>
                </a:solidFill>
                <a:latin typeface="Times New Roman" panose="02020603050405020304" pitchFamily="18" charset="0"/>
                <a:cs typeface="Times New Roman" panose="02020603050405020304" pitchFamily="18" charset="0"/>
              </a:rPr>
              <a:t>Carbon</a:t>
            </a:r>
            <a:r>
              <a:rPr kumimoji="1" lang="zh-CN" altLang="en-US" b="1" dirty="0">
                <a:solidFill>
                  <a:srgbClr val="FF0000"/>
                </a:solidFill>
                <a:latin typeface="Times New Roman" panose="02020603050405020304" pitchFamily="18" charset="0"/>
                <a:cs typeface="Times New Roman" panose="02020603050405020304" pitchFamily="18" charset="0"/>
              </a:rPr>
              <a:t> </a:t>
            </a:r>
            <a:r>
              <a:rPr kumimoji="1" lang="en-US" altLang="zh-CN" b="1" dirty="0">
                <a:solidFill>
                  <a:srgbClr val="FF0000"/>
                </a:solidFill>
                <a:latin typeface="Times New Roman" panose="02020603050405020304" pitchFamily="18" charset="0"/>
                <a:cs typeface="Times New Roman" panose="02020603050405020304" pitchFamily="18" charset="0"/>
              </a:rPr>
              <a:t>fixation</a:t>
            </a:r>
            <a:endParaRPr kumimoji="1" lang="zh-CN" altLang="en-US" b="1" dirty="0">
              <a:solidFill>
                <a:srgbClr val="FF0000"/>
              </a:solidFill>
              <a:latin typeface="Times New Roman" panose="02020603050405020304" pitchFamily="18" charset="0"/>
              <a:cs typeface="Times New Roman" panose="02020603050405020304" pitchFamily="18" charset="0"/>
            </a:endParaRPr>
          </a:p>
        </p:txBody>
      </p:sp>
      <p:sp>
        <p:nvSpPr>
          <p:cNvPr id="35" name="文本框 34">
            <a:extLst>
              <a:ext uri="{FF2B5EF4-FFF2-40B4-BE49-F238E27FC236}">
                <a16:creationId xmlns:a16="http://schemas.microsoft.com/office/drawing/2014/main" id="{39CA144D-E9D1-6346-9C8B-F788F622D0C8}"/>
              </a:ext>
            </a:extLst>
          </p:cNvPr>
          <p:cNvSpPr txBox="1"/>
          <p:nvPr/>
        </p:nvSpPr>
        <p:spPr>
          <a:xfrm>
            <a:off x="6751889" y="3377447"/>
            <a:ext cx="1197764" cy="369332"/>
          </a:xfrm>
          <a:prstGeom prst="rect">
            <a:avLst/>
          </a:prstGeom>
          <a:noFill/>
        </p:spPr>
        <p:txBody>
          <a:bodyPr wrap="none" rtlCol="0">
            <a:spAutoFit/>
          </a:bodyPr>
          <a:lstStyle/>
          <a:p>
            <a:pPr algn="l"/>
            <a:r>
              <a:rPr kumimoji="1" lang="en-US" altLang="zh-CN" b="1" dirty="0">
                <a:solidFill>
                  <a:srgbClr val="FF0000"/>
                </a:solidFill>
                <a:latin typeface="Times New Roman" panose="02020603050405020304" pitchFamily="18" charset="0"/>
                <a:cs typeface="Times New Roman" panose="02020603050405020304" pitchFamily="18" charset="0"/>
              </a:rPr>
              <a:t>Reduction</a:t>
            </a:r>
            <a:endParaRPr kumimoji="1" lang="zh-CN" altLang="en-US" b="1" dirty="0">
              <a:solidFill>
                <a:srgbClr val="FF0000"/>
              </a:solidFill>
              <a:latin typeface="Times New Roman" panose="02020603050405020304" pitchFamily="18" charset="0"/>
              <a:cs typeface="Times New Roman" panose="02020603050405020304" pitchFamily="18" charset="0"/>
            </a:endParaRPr>
          </a:p>
        </p:txBody>
      </p:sp>
      <p:sp>
        <p:nvSpPr>
          <p:cNvPr id="36" name="文本框 35">
            <a:extLst>
              <a:ext uri="{FF2B5EF4-FFF2-40B4-BE49-F238E27FC236}">
                <a16:creationId xmlns:a16="http://schemas.microsoft.com/office/drawing/2014/main" id="{D5A668A2-D74D-7F44-BF9B-BFC57710586F}"/>
              </a:ext>
            </a:extLst>
          </p:cNvPr>
          <p:cNvSpPr txBox="1"/>
          <p:nvPr/>
        </p:nvSpPr>
        <p:spPr>
          <a:xfrm>
            <a:off x="3835652" y="4049525"/>
            <a:ext cx="1742849" cy="369332"/>
          </a:xfrm>
          <a:prstGeom prst="rect">
            <a:avLst/>
          </a:prstGeom>
          <a:noFill/>
        </p:spPr>
        <p:txBody>
          <a:bodyPr wrap="none" rtlCol="0">
            <a:spAutoFit/>
          </a:bodyPr>
          <a:lstStyle/>
          <a:p>
            <a:pPr algn="l"/>
            <a:r>
              <a:rPr kumimoji="1" lang="en-US" altLang="zh-CN" b="1" dirty="0">
                <a:solidFill>
                  <a:srgbClr val="FF0000"/>
                </a:solidFill>
                <a:latin typeface="Times New Roman" panose="02020603050405020304" pitchFamily="18" charset="0"/>
                <a:cs typeface="Times New Roman" panose="02020603050405020304" pitchFamily="18" charset="0"/>
              </a:rPr>
              <a:t>RuBP</a:t>
            </a:r>
            <a:r>
              <a:rPr kumimoji="1" lang="zh-CN" altLang="en-US" b="1" dirty="0">
                <a:solidFill>
                  <a:srgbClr val="FF0000"/>
                </a:solidFill>
                <a:latin typeface="Times New Roman" panose="02020603050405020304" pitchFamily="18" charset="0"/>
                <a:cs typeface="Times New Roman" panose="02020603050405020304" pitchFamily="18" charset="0"/>
              </a:rPr>
              <a:t> </a:t>
            </a:r>
            <a:r>
              <a:rPr kumimoji="1" lang="en-US" altLang="zh-CN" b="1" dirty="0">
                <a:solidFill>
                  <a:srgbClr val="FF0000"/>
                </a:solidFill>
                <a:latin typeface="Times New Roman" panose="02020603050405020304" pitchFamily="18" charset="0"/>
                <a:cs typeface="Times New Roman" panose="02020603050405020304" pitchFamily="18" charset="0"/>
              </a:rPr>
              <a:t>Synthesis</a:t>
            </a:r>
            <a:endParaRPr kumimoji="1" lang="zh-CN" altLang="en-US" b="1" dirty="0">
              <a:solidFill>
                <a:srgbClr val="FF0000"/>
              </a:solidFill>
              <a:latin typeface="Times New Roman" panose="02020603050405020304" pitchFamily="18" charset="0"/>
              <a:cs typeface="Times New Roman" panose="02020603050405020304" pitchFamily="18" charset="0"/>
            </a:endParaRPr>
          </a:p>
        </p:txBody>
      </p:sp>
      <p:sp>
        <p:nvSpPr>
          <p:cNvPr id="37" name="弧 36">
            <a:extLst>
              <a:ext uri="{FF2B5EF4-FFF2-40B4-BE49-F238E27FC236}">
                <a16:creationId xmlns:a16="http://schemas.microsoft.com/office/drawing/2014/main" id="{4CAA1BED-4C02-6A43-B8CB-81A5DE017B5F}"/>
              </a:ext>
            </a:extLst>
          </p:cNvPr>
          <p:cNvSpPr/>
          <p:nvPr/>
        </p:nvSpPr>
        <p:spPr>
          <a:xfrm flipH="1" flipV="1">
            <a:off x="3394710" y="388620"/>
            <a:ext cx="2822446" cy="5234940"/>
          </a:xfrm>
          <a:prstGeom prst="arc">
            <a:avLst>
              <a:gd name="adj1" fmla="val 16200000"/>
              <a:gd name="adj2" fmla="val 20654275"/>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3" name="文本框 2">
            <a:extLst>
              <a:ext uri="{FF2B5EF4-FFF2-40B4-BE49-F238E27FC236}">
                <a16:creationId xmlns:a16="http://schemas.microsoft.com/office/drawing/2014/main" id="{F82C586D-0848-6E46-B851-FD4D0243D434}"/>
              </a:ext>
            </a:extLst>
          </p:cNvPr>
          <p:cNvSpPr txBox="1"/>
          <p:nvPr/>
        </p:nvSpPr>
        <p:spPr>
          <a:xfrm>
            <a:off x="1637569" y="6178662"/>
            <a:ext cx="3259547" cy="430887"/>
          </a:xfrm>
          <a:prstGeom prst="rect">
            <a:avLst/>
          </a:prstGeom>
          <a:noFill/>
        </p:spPr>
        <p:txBody>
          <a:bodyPr wrap="none" rtlCol="0">
            <a:spAutoFit/>
          </a:bodyPr>
          <a:lstStyle/>
          <a:p>
            <a:r>
              <a:rPr lang="en-US" altLang="zh-CN" sz="2200" b="1" dirty="0">
                <a:latin typeface="Times New Roman" pitchFamily="18" charset="0"/>
              </a:rPr>
              <a:t>3CO</a:t>
            </a:r>
            <a:r>
              <a:rPr lang="en-US" altLang="zh-CN" sz="2200" b="1" baseline="-25000" dirty="0">
                <a:latin typeface="Times New Roman" pitchFamily="18" charset="0"/>
              </a:rPr>
              <a:t>2</a:t>
            </a:r>
            <a:r>
              <a:rPr lang="en-US" altLang="zh-CN" sz="2200" b="1" dirty="0">
                <a:latin typeface="Times New Roman" pitchFamily="18" charset="0"/>
              </a:rPr>
              <a:t> + 9ATP + 6NADPH</a:t>
            </a:r>
            <a:endParaRPr kumimoji="1" lang="zh-CN" altLang="en-US" sz="2200" b="1"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D143BE3E-F1A0-5047-BD6D-B251EB3E3DD1}"/>
              </a:ext>
            </a:extLst>
          </p:cNvPr>
          <p:cNvSpPr txBox="1"/>
          <p:nvPr/>
        </p:nvSpPr>
        <p:spPr>
          <a:xfrm>
            <a:off x="5876450" y="6177298"/>
            <a:ext cx="6486519" cy="430887"/>
          </a:xfrm>
          <a:prstGeom prst="rect">
            <a:avLst/>
          </a:prstGeom>
          <a:noFill/>
        </p:spPr>
        <p:txBody>
          <a:bodyPr wrap="none" rtlCol="0">
            <a:spAutoFit/>
          </a:bodyPr>
          <a:lstStyle/>
          <a:p>
            <a:r>
              <a:rPr lang="en-US" altLang="zh-CN" sz="2200" b="1" dirty="0">
                <a:latin typeface="Times New Roman" pitchFamily="18" charset="0"/>
              </a:rPr>
              <a:t>glyceraldehyde 3-phosphate+ 9ADP + 8P</a:t>
            </a:r>
            <a:r>
              <a:rPr lang="en-US" altLang="zh-CN" sz="2200" b="1" baseline="-25000" dirty="0">
                <a:latin typeface="Times New Roman" pitchFamily="18" charset="0"/>
              </a:rPr>
              <a:t>i</a:t>
            </a:r>
            <a:r>
              <a:rPr lang="en-US" altLang="zh-CN" sz="2200" b="1" dirty="0">
                <a:latin typeface="Times New Roman" pitchFamily="18" charset="0"/>
              </a:rPr>
              <a:t> + 6NADP</a:t>
            </a:r>
            <a:r>
              <a:rPr lang="en-US" altLang="zh-CN" sz="2200" b="1" baseline="30000" dirty="0">
                <a:latin typeface="Times New Roman" pitchFamily="18" charset="0"/>
              </a:rPr>
              <a:t>+</a:t>
            </a:r>
            <a:endParaRPr kumimoji="1" lang="zh-CN" altLang="en-US" sz="2200" b="1" dirty="0">
              <a:latin typeface="Times New Roman" panose="02020603050405020304" pitchFamily="18" charset="0"/>
              <a:cs typeface="Times New Roman" panose="02020603050405020304" pitchFamily="18" charset="0"/>
            </a:endParaRPr>
          </a:p>
        </p:txBody>
      </p:sp>
      <p:sp>
        <p:nvSpPr>
          <p:cNvPr id="44" name="操作按钮: 后退或上一个 43">
            <a:hlinkClick r:id="rId4" action="ppaction://hlinksldjump" highlightClick="1"/>
            <a:extLst>
              <a:ext uri="{FF2B5EF4-FFF2-40B4-BE49-F238E27FC236}">
                <a16:creationId xmlns:a16="http://schemas.microsoft.com/office/drawing/2014/main" id="{1D6D77AB-E407-CA4D-A0B3-7CCCC9E227C7}"/>
              </a:ext>
            </a:extLst>
          </p:cNvPr>
          <p:cNvSpPr/>
          <p:nvPr/>
        </p:nvSpPr>
        <p:spPr>
          <a:xfrm>
            <a:off x="43133"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dirty="0"/>
          </a:p>
        </p:txBody>
      </p:sp>
      <p:cxnSp>
        <p:nvCxnSpPr>
          <p:cNvPr id="45" name="直线箭头连接符 44">
            <a:extLst>
              <a:ext uri="{FF2B5EF4-FFF2-40B4-BE49-F238E27FC236}">
                <a16:creationId xmlns:a16="http://schemas.microsoft.com/office/drawing/2014/main" id="{77D1880E-BF8E-AF44-B7E7-DB0F0377F343}"/>
              </a:ext>
            </a:extLst>
          </p:cNvPr>
          <p:cNvCxnSpPr>
            <a:cxnSpLocks/>
            <a:stCxn id="6" idx="1"/>
            <a:endCxn id="3" idx="3"/>
          </p:cNvCxnSpPr>
          <p:nvPr/>
        </p:nvCxnSpPr>
        <p:spPr>
          <a:xfrm flipH="1">
            <a:off x="4897116" y="6392742"/>
            <a:ext cx="979334" cy="1364"/>
          </a:xfrm>
          <a:prstGeom prst="straightConnector1">
            <a:avLst/>
          </a:prstGeom>
          <a:ln w="12700" cmpd="sng">
            <a:headEnd type="triangl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216596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DD88EFBD-3AF4-8548-893A-3F8B117FC121}"/>
              </a:ext>
            </a:extLst>
          </p:cNvPr>
          <p:cNvSpPr>
            <a:spLocks noGrp="1"/>
          </p:cNvSpPr>
          <p:nvPr>
            <p:ph type="sldNum" sz="quarter" idx="12"/>
          </p:nvPr>
        </p:nvSpPr>
        <p:spPr/>
        <p:txBody>
          <a:bodyPr/>
          <a:lstStyle/>
          <a:p>
            <a:fld id="{95179704-EFDC-584D-9064-A59D55EEFD70}" type="slidenum">
              <a:rPr kumimoji="1" lang="zh-CN" altLang="en-US" smtClean="0"/>
              <a:t>17</a:t>
            </a:fld>
            <a:endParaRPr kumimoji="1" lang="zh-CN" altLang="en-US"/>
          </a:p>
        </p:txBody>
      </p:sp>
      <p:sp>
        <p:nvSpPr>
          <p:cNvPr id="3" name="文本框 2">
            <a:extLst>
              <a:ext uri="{FF2B5EF4-FFF2-40B4-BE49-F238E27FC236}">
                <a16:creationId xmlns:a16="http://schemas.microsoft.com/office/drawing/2014/main" id="{7453556C-918D-F246-981A-E9A516D3842B}"/>
              </a:ext>
            </a:extLst>
          </p:cNvPr>
          <p:cNvSpPr txBox="1"/>
          <p:nvPr/>
        </p:nvSpPr>
        <p:spPr>
          <a:xfrm>
            <a:off x="1592203" y="0"/>
            <a:ext cx="9007594"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Ribulose</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1,5-biphosphate</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Carboxylase/Oxygenase</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p>
        </p:txBody>
      </p:sp>
      <p:pic>
        <p:nvPicPr>
          <p:cNvPr id="5" name="图片 4">
            <a:extLst>
              <a:ext uri="{FF2B5EF4-FFF2-40B4-BE49-F238E27FC236}">
                <a16:creationId xmlns:a16="http://schemas.microsoft.com/office/drawing/2014/main" id="{3C64D746-41BF-744F-9838-6957B711EE48}"/>
              </a:ext>
            </a:extLst>
          </p:cNvPr>
          <p:cNvPicPr>
            <a:picLocks noChangeAspect="1"/>
          </p:cNvPicPr>
          <p:nvPr/>
        </p:nvPicPr>
        <p:blipFill>
          <a:blip r:embed="rId2"/>
          <a:stretch>
            <a:fillRect/>
          </a:stretch>
        </p:blipFill>
        <p:spPr>
          <a:xfrm>
            <a:off x="7308469" y="727710"/>
            <a:ext cx="4045331" cy="2289810"/>
          </a:xfrm>
          <a:prstGeom prst="rect">
            <a:avLst/>
          </a:prstGeom>
        </p:spPr>
      </p:pic>
      <p:sp>
        <p:nvSpPr>
          <p:cNvPr id="6" name="文本框 5">
            <a:extLst>
              <a:ext uri="{FF2B5EF4-FFF2-40B4-BE49-F238E27FC236}">
                <a16:creationId xmlns:a16="http://schemas.microsoft.com/office/drawing/2014/main" id="{79501E6B-9ABB-C54C-A153-A433B35C5692}"/>
              </a:ext>
            </a:extLst>
          </p:cNvPr>
          <p:cNvSpPr txBox="1"/>
          <p:nvPr/>
        </p:nvSpPr>
        <p:spPr>
          <a:xfrm>
            <a:off x="944996" y="903119"/>
            <a:ext cx="6363473" cy="1938992"/>
          </a:xfrm>
          <a:prstGeom prst="rect">
            <a:avLst/>
          </a:prstGeom>
          <a:noFill/>
        </p:spPr>
        <p:txBody>
          <a:bodyPr wrap="none" rtlCol="0">
            <a:spAutoFit/>
          </a:bodyPr>
          <a:lstStyle/>
          <a:p>
            <a:pPr algn="l"/>
            <a:r>
              <a:rPr kumimoji="1" lang="en-US" altLang="zh-CN" sz="2400" b="1" dirty="0">
                <a:latin typeface="Times New Roman" panose="02020603050405020304" pitchFamily="18" charset="0"/>
                <a:cs typeface="Times New Roman" panose="02020603050405020304" pitchFamily="18" charset="0"/>
              </a:rPr>
              <a:t>Rubisco</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most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abundant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protein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earth.</a:t>
            </a:r>
            <a:r>
              <a:rPr kumimoji="1" lang="zh-CN" altLang="en-US" sz="2400" b="1" dirty="0">
                <a:latin typeface="Times New Roman" panose="02020603050405020304" pitchFamily="18" charset="0"/>
                <a:cs typeface="Times New Roman" panose="02020603050405020304" pitchFamily="18" charset="0"/>
              </a:rPr>
              <a:t> </a:t>
            </a:r>
            <a:endParaRPr kumimoji="1" lang="en-US" altLang="zh-CN" sz="2400" b="1" dirty="0">
              <a:latin typeface="Times New Roman" panose="02020603050405020304" pitchFamily="18" charset="0"/>
              <a:cs typeface="Times New Roman" panose="02020603050405020304" pitchFamily="18" charset="0"/>
            </a:endParaRPr>
          </a:p>
          <a:p>
            <a:pPr algn="l"/>
            <a:r>
              <a:rPr kumimoji="1" lang="en-US" altLang="zh-CN" sz="2400" b="1" dirty="0">
                <a:latin typeface="Times New Roman" panose="02020603050405020304" pitchFamily="18" charset="0"/>
                <a:cs typeface="Times New Roman" panose="02020603050405020304" pitchFamily="18" charset="0"/>
              </a:rPr>
              <a:t>It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contains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16</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subunits.</a:t>
            </a:r>
            <a:r>
              <a:rPr kumimoji="1" lang="zh-CN" altLang="en-US" sz="2400" b="1" dirty="0">
                <a:latin typeface="Times New Roman" panose="02020603050405020304" pitchFamily="18" charset="0"/>
                <a:cs typeface="Times New Roman" panose="02020603050405020304" pitchFamily="18" charset="0"/>
              </a:rPr>
              <a:t> </a:t>
            </a:r>
            <a:endParaRPr kumimoji="1" lang="en-US" altLang="zh-CN" sz="2400" b="1" dirty="0">
              <a:latin typeface="Times New Roman" panose="02020603050405020304" pitchFamily="18" charset="0"/>
              <a:cs typeface="Times New Roman" panose="02020603050405020304" pitchFamily="18" charset="0"/>
            </a:endParaRPr>
          </a:p>
          <a:p>
            <a:pPr algn="l"/>
            <a:r>
              <a:rPr kumimoji="1" lang="en-US" altLang="zh-CN" sz="2400" b="1" dirty="0">
                <a:latin typeface="Times New Roman" panose="02020603050405020304" pitchFamily="18" charset="0"/>
                <a:cs typeface="Times New Roman" panose="02020603050405020304" pitchFamily="18" charset="0"/>
              </a:rPr>
              <a:t>Catalyze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two</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different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reaction:</a:t>
            </a:r>
          </a:p>
          <a:p>
            <a:pPr algn="l"/>
            <a:r>
              <a:rPr kumimoji="1" lang="en-US" altLang="zh-CN" sz="2400" b="1" dirty="0">
                <a:solidFill>
                  <a:srgbClr val="FF0000"/>
                </a:solidFill>
                <a:latin typeface="Times New Roman" panose="02020603050405020304" pitchFamily="18" charset="0"/>
                <a:cs typeface="Times New Roman" panose="02020603050405020304" pitchFamily="18" charset="0"/>
              </a:rPr>
              <a:t>Carboxylase</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Calvin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Cycle.</a:t>
            </a:r>
            <a:r>
              <a:rPr kumimoji="1" lang="zh-CN" altLang="en-US" sz="2400" b="1" dirty="0">
                <a:latin typeface="Times New Roman" panose="02020603050405020304" pitchFamily="18" charset="0"/>
                <a:cs typeface="Times New Roman" panose="02020603050405020304" pitchFamily="18" charset="0"/>
              </a:rPr>
              <a:t> </a:t>
            </a:r>
            <a:endParaRPr kumimoji="1" lang="en-US" altLang="zh-CN" sz="2400" b="1" dirty="0">
              <a:latin typeface="Times New Roman" panose="02020603050405020304" pitchFamily="18" charset="0"/>
              <a:cs typeface="Times New Roman" panose="02020603050405020304" pitchFamily="18" charset="0"/>
            </a:endParaRPr>
          </a:p>
          <a:p>
            <a:pPr algn="l"/>
            <a:r>
              <a:rPr kumimoji="1" lang="en-US" altLang="zh-CN" sz="2400" b="1" dirty="0">
                <a:solidFill>
                  <a:srgbClr val="FF0000"/>
                </a:solidFill>
                <a:latin typeface="Times New Roman" panose="02020603050405020304" pitchFamily="18" charset="0"/>
                <a:cs typeface="Times New Roman" panose="02020603050405020304" pitchFamily="18" charset="0"/>
              </a:rPr>
              <a:t>Oxygenase</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hlinkClick r:id="rId3" action="ppaction://hlinksldjump"/>
              </a:rPr>
              <a:t>Photorespiration</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p>
        </p:txBody>
      </p:sp>
      <p:pic>
        <p:nvPicPr>
          <p:cNvPr id="15" name="图片 14">
            <a:extLst>
              <a:ext uri="{FF2B5EF4-FFF2-40B4-BE49-F238E27FC236}">
                <a16:creationId xmlns:a16="http://schemas.microsoft.com/office/drawing/2014/main" id="{2342548C-C509-644C-9EF9-AB78B7A7A87E}"/>
              </a:ext>
            </a:extLst>
          </p:cNvPr>
          <p:cNvPicPr>
            <a:picLocks noChangeAspect="1"/>
          </p:cNvPicPr>
          <p:nvPr/>
        </p:nvPicPr>
        <p:blipFill>
          <a:blip r:embed="rId4"/>
          <a:stretch>
            <a:fillRect/>
          </a:stretch>
        </p:blipFill>
        <p:spPr>
          <a:xfrm>
            <a:off x="2258076" y="3160455"/>
            <a:ext cx="7675848" cy="3059966"/>
          </a:xfrm>
          <a:prstGeom prst="rect">
            <a:avLst/>
          </a:prstGeom>
        </p:spPr>
      </p:pic>
      <p:sp>
        <p:nvSpPr>
          <p:cNvPr id="16" name="操作按钮: 后退或上一个 15">
            <a:hlinkClick r:id="rId5" action="ppaction://hlinksldjump" highlightClick="1"/>
            <a:extLst>
              <a:ext uri="{FF2B5EF4-FFF2-40B4-BE49-F238E27FC236}">
                <a16:creationId xmlns:a16="http://schemas.microsoft.com/office/drawing/2014/main" id="{A67BB71A-A613-7F47-A363-4866D45C4316}"/>
              </a:ext>
            </a:extLst>
          </p:cNvPr>
          <p:cNvSpPr/>
          <p:nvPr/>
        </p:nvSpPr>
        <p:spPr>
          <a:xfrm>
            <a:off x="43133"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41980072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B23D941-245B-1244-A313-B192D66891B7}"/>
              </a:ext>
            </a:extLst>
          </p:cNvPr>
          <p:cNvSpPr>
            <a:spLocks noGrp="1"/>
          </p:cNvSpPr>
          <p:nvPr>
            <p:ph type="sldNum" sz="quarter" idx="12"/>
          </p:nvPr>
        </p:nvSpPr>
        <p:spPr/>
        <p:txBody>
          <a:bodyPr/>
          <a:lstStyle/>
          <a:p>
            <a:fld id="{95179704-EFDC-584D-9064-A59D55EEFD70}" type="slidenum">
              <a:rPr kumimoji="1" lang="zh-CN" altLang="en-US" smtClean="0"/>
              <a:t>18</a:t>
            </a:fld>
            <a:endParaRPr kumimoji="1" lang="zh-CN" altLang="en-US"/>
          </a:p>
        </p:txBody>
      </p:sp>
      <p:pic>
        <p:nvPicPr>
          <p:cNvPr id="4" name="图片 3">
            <a:extLst>
              <a:ext uri="{FF2B5EF4-FFF2-40B4-BE49-F238E27FC236}">
                <a16:creationId xmlns:a16="http://schemas.microsoft.com/office/drawing/2014/main" id="{AFE99BC9-D5ED-5B49-9F12-B740066B5D7C}"/>
              </a:ext>
            </a:extLst>
          </p:cNvPr>
          <p:cNvPicPr>
            <a:picLocks noChangeAspect="1"/>
          </p:cNvPicPr>
          <p:nvPr/>
        </p:nvPicPr>
        <p:blipFill>
          <a:blip r:embed="rId2"/>
          <a:stretch>
            <a:fillRect/>
          </a:stretch>
        </p:blipFill>
        <p:spPr>
          <a:xfrm>
            <a:off x="1715451" y="2068134"/>
            <a:ext cx="8761096" cy="4380548"/>
          </a:xfrm>
          <a:prstGeom prst="rect">
            <a:avLst/>
          </a:prstGeom>
        </p:spPr>
      </p:pic>
      <p:sp>
        <p:nvSpPr>
          <p:cNvPr id="5" name="文本框 4">
            <a:extLst>
              <a:ext uri="{FF2B5EF4-FFF2-40B4-BE49-F238E27FC236}">
                <a16:creationId xmlns:a16="http://schemas.microsoft.com/office/drawing/2014/main" id="{2542606B-9C72-D547-A7A1-6617B44F1EA2}"/>
              </a:ext>
            </a:extLst>
          </p:cNvPr>
          <p:cNvSpPr txBox="1"/>
          <p:nvPr/>
        </p:nvSpPr>
        <p:spPr>
          <a:xfrm>
            <a:off x="4526211" y="0"/>
            <a:ext cx="3139577"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Photorespiration</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4456D572-0DA4-0D47-A072-21398E2D07E0}"/>
              </a:ext>
            </a:extLst>
          </p:cNvPr>
          <p:cNvSpPr txBox="1"/>
          <p:nvPr/>
        </p:nvSpPr>
        <p:spPr>
          <a:xfrm>
            <a:off x="542924" y="681463"/>
            <a:ext cx="11106150" cy="1015663"/>
          </a:xfrm>
          <a:prstGeom prst="rect">
            <a:avLst/>
          </a:prstGeom>
          <a:noFill/>
        </p:spPr>
        <p:txBody>
          <a:bodyPr wrap="square" rtlCol="0">
            <a:spAutoFit/>
          </a:bodyPr>
          <a:lstStyle/>
          <a:p>
            <a:r>
              <a:rPr kumimoji="1" lang="en-US" altLang="zh-CN" sz="2000" b="1" dirty="0">
                <a:latin typeface="Times New Roman" panose="02020603050405020304" pitchFamily="18" charset="0"/>
                <a:cs typeface="Times New Roman" panose="02020603050405020304" pitchFamily="18" charset="0"/>
              </a:rPr>
              <a:t>Photorespiration (also known as the oxidative photosynthetic carbon cycle, or C2 photosynthesis) refers to a process in plant metabolism where the enzyme Rubisco oxygenates RuBP, wasting some of the energy produced by photosynthesis. </a:t>
            </a:r>
            <a:endParaRPr kumimoji="1" lang="zh-CN" altLang="en-US" sz="2000" b="1" dirty="0">
              <a:latin typeface="Times New Roman" panose="02020603050405020304" pitchFamily="18" charset="0"/>
              <a:cs typeface="Times New Roman" panose="02020603050405020304" pitchFamily="18" charset="0"/>
            </a:endParaRPr>
          </a:p>
        </p:txBody>
      </p:sp>
      <p:sp>
        <p:nvSpPr>
          <p:cNvPr id="8" name="操作按钮: 后退或上一个 7">
            <a:hlinkClick r:id="rId3" action="ppaction://hlinksldjump" highlightClick="1"/>
            <a:extLst>
              <a:ext uri="{FF2B5EF4-FFF2-40B4-BE49-F238E27FC236}">
                <a16:creationId xmlns:a16="http://schemas.microsoft.com/office/drawing/2014/main" id="{88C9E541-7216-A24A-945C-3917C9DFD265}"/>
              </a:ext>
            </a:extLst>
          </p:cNvPr>
          <p:cNvSpPr/>
          <p:nvPr/>
        </p:nvSpPr>
        <p:spPr>
          <a:xfrm>
            <a:off x="43133"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3814606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CF0338F-5F11-3A45-B032-C570FAE05181}"/>
              </a:ext>
            </a:extLst>
          </p:cNvPr>
          <p:cNvPicPr>
            <a:picLocks noChangeAspect="1"/>
          </p:cNvPicPr>
          <p:nvPr/>
        </p:nvPicPr>
        <p:blipFill>
          <a:blip r:embed="rId3">
            <a:alphaModFix amt="44000"/>
          </a:blip>
          <a:stretch>
            <a:fillRect/>
          </a:stretch>
        </p:blipFill>
        <p:spPr>
          <a:xfrm>
            <a:off x="2628287" y="1520956"/>
            <a:ext cx="5728920" cy="3263012"/>
          </a:xfrm>
          <a:prstGeom prst="rect">
            <a:avLst/>
          </a:prstGeom>
        </p:spPr>
      </p:pic>
      <p:sp>
        <p:nvSpPr>
          <p:cNvPr id="4" name="文本框 3">
            <a:extLst>
              <a:ext uri="{FF2B5EF4-FFF2-40B4-BE49-F238E27FC236}">
                <a16:creationId xmlns:a16="http://schemas.microsoft.com/office/drawing/2014/main" id="{B31226FF-5CC7-C845-B360-CEA197AEBE48}"/>
              </a:ext>
            </a:extLst>
          </p:cNvPr>
          <p:cNvSpPr txBox="1"/>
          <p:nvPr/>
        </p:nvSpPr>
        <p:spPr>
          <a:xfrm>
            <a:off x="3774731" y="1845864"/>
            <a:ext cx="1082348"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Pyruvate</a:t>
            </a:r>
            <a:endParaRPr kumimoji="1" lang="zh-CN" altLang="en-US" b="1"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6C328EFA-22CE-8D4B-9B12-D3399ED411BB}"/>
              </a:ext>
            </a:extLst>
          </p:cNvPr>
          <p:cNvSpPr txBox="1"/>
          <p:nvPr/>
        </p:nvSpPr>
        <p:spPr>
          <a:xfrm>
            <a:off x="3774731" y="851740"/>
            <a:ext cx="1082348"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Pyruvate</a:t>
            </a:r>
            <a:endParaRPr kumimoji="1" lang="zh-CN" altLang="en-US" b="1"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A11D11AB-1E1F-9E46-96C3-FBDB9C5E93EC}"/>
              </a:ext>
            </a:extLst>
          </p:cNvPr>
          <p:cNvSpPr txBox="1"/>
          <p:nvPr/>
        </p:nvSpPr>
        <p:spPr>
          <a:xfrm>
            <a:off x="3582372" y="2918216"/>
            <a:ext cx="1467068"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Oxaloacetate</a:t>
            </a:r>
            <a:endParaRPr kumimoji="1" lang="zh-CN" altLang="en-US" b="1"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5AD86F4B-8CE6-234E-84D2-B9E78428002D}"/>
              </a:ext>
            </a:extLst>
          </p:cNvPr>
          <p:cNvSpPr txBox="1"/>
          <p:nvPr/>
        </p:nvSpPr>
        <p:spPr>
          <a:xfrm>
            <a:off x="3877324" y="3724588"/>
            <a:ext cx="877163" cy="369332"/>
          </a:xfrm>
          <a:prstGeom prst="rect">
            <a:avLst/>
          </a:prstGeom>
          <a:noFill/>
          <a:ln>
            <a:noFill/>
          </a:ln>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Malate</a:t>
            </a:r>
            <a:endParaRPr kumimoji="1" lang="zh-CN" altLang="en-US" b="1" dirty="0">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918715E8-21C1-AD47-82AC-3B8E0D8E4A32}"/>
              </a:ext>
            </a:extLst>
          </p:cNvPr>
          <p:cNvSpPr txBox="1"/>
          <p:nvPr/>
        </p:nvSpPr>
        <p:spPr>
          <a:xfrm>
            <a:off x="4601895" y="-24384"/>
            <a:ext cx="3081293" cy="584775"/>
          </a:xfrm>
          <a:prstGeom prst="rect">
            <a:avLst/>
          </a:prstGeom>
          <a:noFill/>
        </p:spPr>
        <p:txBody>
          <a:bodyPr wrap="none" rtlCol="0">
            <a:spAutoFit/>
          </a:bodyPr>
          <a:lstStyle/>
          <a:p>
            <a:pPr algn="l"/>
            <a:r>
              <a:rPr kumimoji="1" lang="en-US" altLang="zh-CN" sz="3200" b="1" dirty="0">
                <a:solidFill>
                  <a:srgbClr val="0070C0"/>
                </a:solidFill>
                <a:latin typeface="Times New Roman" panose="02020603050405020304" pitchFamily="18" charset="0"/>
                <a:cs typeface="Times New Roman" panose="02020603050405020304" pitchFamily="18" charset="0"/>
              </a:rPr>
              <a:t>Gluconeogenesis</a:t>
            </a:r>
            <a:endParaRPr kumimoji="1" lang="zh-CN" altLang="en-US" sz="3200" b="1" dirty="0">
              <a:solidFill>
                <a:srgbClr val="0070C0"/>
              </a:solidFill>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32C7D749-49E1-3B4F-9EC9-540DF9D35B8F}"/>
              </a:ext>
            </a:extLst>
          </p:cNvPr>
          <p:cNvSpPr txBox="1"/>
          <p:nvPr/>
        </p:nvSpPr>
        <p:spPr>
          <a:xfrm>
            <a:off x="3877324" y="4248491"/>
            <a:ext cx="877163"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Malate</a:t>
            </a:r>
            <a:endParaRPr kumimoji="1" lang="zh-CN" altLang="en-US" b="1"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629B9E48-974F-034D-9C61-530362CA7BAE}"/>
              </a:ext>
            </a:extLst>
          </p:cNvPr>
          <p:cNvSpPr txBox="1"/>
          <p:nvPr/>
        </p:nvSpPr>
        <p:spPr>
          <a:xfrm>
            <a:off x="3582372" y="5124402"/>
            <a:ext cx="1467068"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Oxaloacetate</a:t>
            </a:r>
            <a:endParaRPr kumimoji="1" lang="zh-CN" altLang="en-US" b="1"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E1222CDD-DEBA-A84F-8B40-9F2EC6487664}"/>
              </a:ext>
            </a:extLst>
          </p:cNvPr>
          <p:cNvSpPr txBox="1"/>
          <p:nvPr/>
        </p:nvSpPr>
        <p:spPr>
          <a:xfrm>
            <a:off x="5261971" y="5756762"/>
            <a:ext cx="620683"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PEP</a:t>
            </a:r>
            <a:endParaRPr kumimoji="1" lang="zh-CN" altLang="en-US" b="1" dirty="0">
              <a:latin typeface="Times New Roman" panose="02020603050405020304" pitchFamily="18" charset="0"/>
              <a:cs typeface="Times New Roman" panose="02020603050405020304" pitchFamily="18" charset="0"/>
            </a:endParaRPr>
          </a:p>
        </p:txBody>
      </p:sp>
      <p:cxnSp>
        <p:nvCxnSpPr>
          <p:cNvPr id="12" name="直线箭头连接符 11">
            <a:extLst>
              <a:ext uri="{FF2B5EF4-FFF2-40B4-BE49-F238E27FC236}">
                <a16:creationId xmlns:a16="http://schemas.microsoft.com/office/drawing/2014/main" id="{B2E7A823-62DE-644D-803F-AC474A07A160}"/>
              </a:ext>
            </a:extLst>
          </p:cNvPr>
          <p:cNvCxnSpPr>
            <a:stCxn id="5" idx="2"/>
            <a:endCxn id="4" idx="0"/>
          </p:cNvCxnSpPr>
          <p:nvPr/>
        </p:nvCxnSpPr>
        <p:spPr>
          <a:xfrm>
            <a:off x="4315905" y="1221072"/>
            <a:ext cx="0" cy="62479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14" name="直线箭头连接符 13">
            <a:extLst>
              <a:ext uri="{FF2B5EF4-FFF2-40B4-BE49-F238E27FC236}">
                <a16:creationId xmlns:a16="http://schemas.microsoft.com/office/drawing/2014/main" id="{BD90E1CB-7473-2A49-AAC5-23FBA439F0F5}"/>
              </a:ext>
            </a:extLst>
          </p:cNvPr>
          <p:cNvCxnSpPr>
            <a:stCxn id="4" idx="2"/>
            <a:endCxn id="6" idx="0"/>
          </p:cNvCxnSpPr>
          <p:nvPr/>
        </p:nvCxnSpPr>
        <p:spPr>
          <a:xfrm>
            <a:off x="4315905" y="2215196"/>
            <a:ext cx="1" cy="70302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1" name="直线箭头连接符 20">
            <a:extLst>
              <a:ext uri="{FF2B5EF4-FFF2-40B4-BE49-F238E27FC236}">
                <a16:creationId xmlns:a16="http://schemas.microsoft.com/office/drawing/2014/main" id="{C5E1FE68-42E7-B94C-8F27-647244F3B73C}"/>
              </a:ext>
            </a:extLst>
          </p:cNvPr>
          <p:cNvCxnSpPr>
            <a:cxnSpLocks/>
            <a:endCxn id="7" idx="0"/>
          </p:cNvCxnSpPr>
          <p:nvPr/>
        </p:nvCxnSpPr>
        <p:spPr>
          <a:xfrm>
            <a:off x="4315906" y="3286710"/>
            <a:ext cx="0" cy="437878"/>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4" name="直线箭头连接符 23">
            <a:extLst>
              <a:ext uri="{FF2B5EF4-FFF2-40B4-BE49-F238E27FC236}">
                <a16:creationId xmlns:a16="http://schemas.microsoft.com/office/drawing/2014/main" id="{7E09256A-4023-324C-AA08-A28F2813DCBE}"/>
              </a:ext>
            </a:extLst>
          </p:cNvPr>
          <p:cNvCxnSpPr>
            <a:cxnSpLocks/>
            <a:stCxn id="7" idx="2"/>
            <a:endCxn id="8" idx="0"/>
          </p:cNvCxnSpPr>
          <p:nvPr/>
        </p:nvCxnSpPr>
        <p:spPr>
          <a:xfrm>
            <a:off x="4315906" y="4093920"/>
            <a:ext cx="0" cy="15457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5" name="直线箭头连接符 24">
            <a:extLst>
              <a:ext uri="{FF2B5EF4-FFF2-40B4-BE49-F238E27FC236}">
                <a16:creationId xmlns:a16="http://schemas.microsoft.com/office/drawing/2014/main" id="{EDEAC5F1-C96E-6B46-9754-0B348E320A38}"/>
              </a:ext>
            </a:extLst>
          </p:cNvPr>
          <p:cNvCxnSpPr>
            <a:cxnSpLocks/>
            <a:stCxn id="9" idx="2"/>
            <a:endCxn id="10" idx="1"/>
          </p:cNvCxnSpPr>
          <p:nvPr/>
        </p:nvCxnSpPr>
        <p:spPr>
          <a:xfrm>
            <a:off x="4315906" y="5493734"/>
            <a:ext cx="946065" cy="447694"/>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7" name="直线箭头连接符 26">
            <a:extLst>
              <a:ext uri="{FF2B5EF4-FFF2-40B4-BE49-F238E27FC236}">
                <a16:creationId xmlns:a16="http://schemas.microsoft.com/office/drawing/2014/main" id="{E0249F7F-BCA5-E347-9E54-6906E17CB9A7}"/>
              </a:ext>
            </a:extLst>
          </p:cNvPr>
          <p:cNvCxnSpPr>
            <a:cxnSpLocks/>
            <a:stCxn id="8" idx="2"/>
            <a:endCxn id="9" idx="0"/>
          </p:cNvCxnSpPr>
          <p:nvPr/>
        </p:nvCxnSpPr>
        <p:spPr>
          <a:xfrm>
            <a:off x="4315906" y="4617823"/>
            <a:ext cx="0" cy="506579"/>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46" name="弧 45">
            <a:extLst>
              <a:ext uri="{FF2B5EF4-FFF2-40B4-BE49-F238E27FC236}">
                <a16:creationId xmlns:a16="http://schemas.microsoft.com/office/drawing/2014/main" id="{26C42FBB-EB3E-8546-A9AE-9D38142CB46D}"/>
              </a:ext>
            </a:extLst>
          </p:cNvPr>
          <p:cNvSpPr/>
          <p:nvPr/>
        </p:nvSpPr>
        <p:spPr>
          <a:xfrm>
            <a:off x="3814993" y="2243394"/>
            <a:ext cx="496696" cy="218098"/>
          </a:xfrm>
          <a:prstGeom prst="arc">
            <a:avLst>
              <a:gd name="adj1" fmla="val 16200000"/>
              <a:gd name="adj2" fmla="val 21486837"/>
            </a:avLst>
          </a:prstGeom>
          <a:ln w="12700" cmpd="sng">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47" name="文本框 46">
            <a:extLst>
              <a:ext uri="{FF2B5EF4-FFF2-40B4-BE49-F238E27FC236}">
                <a16:creationId xmlns:a16="http://schemas.microsoft.com/office/drawing/2014/main" id="{704C5B59-F72E-E54B-BF45-1C0BB967F503}"/>
              </a:ext>
            </a:extLst>
          </p:cNvPr>
          <p:cNvSpPr txBox="1"/>
          <p:nvPr/>
        </p:nvSpPr>
        <p:spPr>
          <a:xfrm>
            <a:off x="3643927" y="2086434"/>
            <a:ext cx="466794"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CO</a:t>
            </a:r>
            <a:r>
              <a:rPr kumimoji="1" lang="en-US" altLang="zh-CN" sz="1200" b="1" baseline="-25000" dirty="0">
                <a:latin typeface="Times New Roman" panose="02020603050405020304" pitchFamily="18" charset="0"/>
                <a:cs typeface="Times New Roman" panose="02020603050405020304" pitchFamily="18" charset="0"/>
              </a:rPr>
              <a:t>2</a:t>
            </a:r>
            <a:endParaRPr kumimoji="1" lang="zh-CN" altLang="en-US" sz="1200" b="1" dirty="0">
              <a:latin typeface="Times New Roman" panose="02020603050405020304" pitchFamily="18" charset="0"/>
              <a:cs typeface="Times New Roman" panose="02020603050405020304" pitchFamily="18" charset="0"/>
            </a:endParaRPr>
          </a:p>
        </p:txBody>
      </p:sp>
      <p:sp>
        <p:nvSpPr>
          <p:cNvPr id="98" name="弧 97">
            <a:extLst>
              <a:ext uri="{FF2B5EF4-FFF2-40B4-BE49-F238E27FC236}">
                <a16:creationId xmlns:a16="http://schemas.microsoft.com/office/drawing/2014/main" id="{DA89AE27-19B7-3E4A-AD05-7654079870CD}"/>
              </a:ext>
            </a:extLst>
          </p:cNvPr>
          <p:cNvSpPr/>
          <p:nvPr/>
        </p:nvSpPr>
        <p:spPr>
          <a:xfrm>
            <a:off x="3922323" y="3313300"/>
            <a:ext cx="383214" cy="331173"/>
          </a:xfrm>
          <a:prstGeom prst="arc">
            <a:avLst>
              <a:gd name="adj1" fmla="val 15967417"/>
              <a:gd name="adj2" fmla="val 6180691"/>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01" name="文本框 100">
            <a:extLst>
              <a:ext uri="{FF2B5EF4-FFF2-40B4-BE49-F238E27FC236}">
                <a16:creationId xmlns:a16="http://schemas.microsoft.com/office/drawing/2014/main" id="{5BBFDFEB-598F-394B-8869-02D1C1675573}"/>
              </a:ext>
            </a:extLst>
          </p:cNvPr>
          <p:cNvSpPr txBox="1"/>
          <p:nvPr/>
        </p:nvSpPr>
        <p:spPr>
          <a:xfrm>
            <a:off x="3251627" y="3194299"/>
            <a:ext cx="902811"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NADH+H</a:t>
            </a:r>
            <a:r>
              <a:rPr kumimoji="1" lang="en-US" altLang="zh-CN" sz="1200" b="1" baseline="30000" dirty="0">
                <a:latin typeface="Times New Roman" panose="02020603050405020304" pitchFamily="18" charset="0"/>
                <a:cs typeface="Times New Roman" panose="02020603050405020304" pitchFamily="18" charset="0"/>
              </a:rPr>
              <a:t>+</a:t>
            </a:r>
            <a:endParaRPr kumimoji="1" lang="zh-CN" altLang="en-US" sz="1200" b="1" dirty="0">
              <a:latin typeface="Times New Roman" panose="02020603050405020304" pitchFamily="18" charset="0"/>
              <a:cs typeface="Times New Roman" panose="02020603050405020304" pitchFamily="18" charset="0"/>
            </a:endParaRPr>
          </a:p>
        </p:txBody>
      </p:sp>
      <p:sp>
        <p:nvSpPr>
          <p:cNvPr id="103" name="文本框 102">
            <a:extLst>
              <a:ext uri="{FF2B5EF4-FFF2-40B4-BE49-F238E27FC236}">
                <a16:creationId xmlns:a16="http://schemas.microsoft.com/office/drawing/2014/main" id="{E43D2C62-317E-AE44-AD09-00EACAE773BC}"/>
              </a:ext>
            </a:extLst>
          </p:cNvPr>
          <p:cNvSpPr txBox="1"/>
          <p:nvPr/>
        </p:nvSpPr>
        <p:spPr>
          <a:xfrm>
            <a:off x="3539734" y="3497888"/>
            <a:ext cx="574196"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NAD</a:t>
            </a:r>
            <a:r>
              <a:rPr kumimoji="1" lang="en-US" altLang="zh-CN" sz="1200" b="1" baseline="30000" dirty="0">
                <a:latin typeface="Times New Roman" panose="02020603050405020304" pitchFamily="18" charset="0"/>
                <a:cs typeface="Times New Roman" panose="02020603050405020304" pitchFamily="18" charset="0"/>
              </a:rPr>
              <a:t>+</a:t>
            </a:r>
            <a:endParaRPr kumimoji="1" lang="zh-CN" altLang="en-US" sz="1200" b="1" dirty="0">
              <a:latin typeface="Times New Roman" panose="02020603050405020304" pitchFamily="18" charset="0"/>
              <a:cs typeface="Times New Roman" panose="02020603050405020304" pitchFamily="18" charset="0"/>
            </a:endParaRPr>
          </a:p>
        </p:txBody>
      </p:sp>
      <p:sp>
        <p:nvSpPr>
          <p:cNvPr id="104" name="弧 103">
            <a:extLst>
              <a:ext uri="{FF2B5EF4-FFF2-40B4-BE49-F238E27FC236}">
                <a16:creationId xmlns:a16="http://schemas.microsoft.com/office/drawing/2014/main" id="{8E51AFF3-25A8-F649-85CF-70F744F3C45F}"/>
              </a:ext>
            </a:extLst>
          </p:cNvPr>
          <p:cNvSpPr/>
          <p:nvPr/>
        </p:nvSpPr>
        <p:spPr>
          <a:xfrm>
            <a:off x="3927968" y="4688814"/>
            <a:ext cx="383214" cy="331173"/>
          </a:xfrm>
          <a:prstGeom prst="arc">
            <a:avLst>
              <a:gd name="adj1" fmla="val 15967417"/>
              <a:gd name="adj2" fmla="val 6180691"/>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05" name="文本框 104">
            <a:extLst>
              <a:ext uri="{FF2B5EF4-FFF2-40B4-BE49-F238E27FC236}">
                <a16:creationId xmlns:a16="http://schemas.microsoft.com/office/drawing/2014/main" id="{A7167EBA-AC44-194E-9C4E-E957262DC0B6}"/>
              </a:ext>
            </a:extLst>
          </p:cNvPr>
          <p:cNvSpPr txBox="1"/>
          <p:nvPr/>
        </p:nvSpPr>
        <p:spPr>
          <a:xfrm>
            <a:off x="3176256" y="4881487"/>
            <a:ext cx="902811"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NADH+H</a:t>
            </a:r>
            <a:r>
              <a:rPr kumimoji="1" lang="en-US" altLang="zh-CN" sz="1200" b="1" baseline="30000" dirty="0">
                <a:latin typeface="Times New Roman" panose="02020603050405020304" pitchFamily="18" charset="0"/>
                <a:cs typeface="Times New Roman" panose="02020603050405020304" pitchFamily="18" charset="0"/>
              </a:rPr>
              <a:t>+</a:t>
            </a:r>
            <a:endParaRPr kumimoji="1" lang="zh-CN" altLang="en-US" sz="1200" b="1" dirty="0">
              <a:latin typeface="Times New Roman" panose="02020603050405020304" pitchFamily="18" charset="0"/>
              <a:cs typeface="Times New Roman" panose="02020603050405020304" pitchFamily="18" charset="0"/>
            </a:endParaRPr>
          </a:p>
        </p:txBody>
      </p:sp>
      <p:sp>
        <p:nvSpPr>
          <p:cNvPr id="106" name="文本框 105">
            <a:extLst>
              <a:ext uri="{FF2B5EF4-FFF2-40B4-BE49-F238E27FC236}">
                <a16:creationId xmlns:a16="http://schemas.microsoft.com/office/drawing/2014/main" id="{43BBB226-1E17-B24F-BC81-07262F1BA092}"/>
              </a:ext>
            </a:extLst>
          </p:cNvPr>
          <p:cNvSpPr txBox="1"/>
          <p:nvPr/>
        </p:nvSpPr>
        <p:spPr>
          <a:xfrm>
            <a:off x="3539734" y="4559438"/>
            <a:ext cx="574196"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NAD</a:t>
            </a:r>
            <a:r>
              <a:rPr kumimoji="1" lang="en-US" altLang="zh-CN" sz="1200" b="1" baseline="30000" dirty="0">
                <a:latin typeface="Times New Roman" panose="02020603050405020304" pitchFamily="18" charset="0"/>
                <a:cs typeface="Times New Roman" panose="02020603050405020304" pitchFamily="18" charset="0"/>
              </a:rPr>
              <a:t>+</a:t>
            </a:r>
            <a:endParaRPr kumimoji="1" lang="zh-CN" altLang="en-US" sz="1200" b="1" dirty="0">
              <a:latin typeface="Times New Roman" panose="02020603050405020304" pitchFamily="18" charset="0"/>
              <a:cs typeface="Times New Roman" panose="02020603050405020304" pitchFamily="18" charset="0"/>
            </a:endParaRPr>
          </a:p>
        </p:txBody>
      </p:sp>
      <p:sp>
        <p:nvSpPr>
          <p:cNvPr id="107" name="弧 106">
            <a:extLst>
              <a:ext uri="{FF2B5EF4-FFF2-40B4-BE49-F238E27FC236}">
                <a16:creationId xmlns:a16="http://schemas.microsoft.com/office/drawing/2014/main" id="{4C395A8E-E1EC-1F4E-B988-F5D333CE2670}"/>
              </a:ext>
            </a:extLst>
          </p:cNvPr>
          <p:cNvSpPr/>
          <p:nvPr/>
        </p:nvSpPr>
        <p:spPr>
          <a:xfrm>
            <a:off x="3922323" y="2454893"/>
            <a:ext cx="383214" cy="331173"/>
          </a:xfrm>
          <a:prstGeom prst="arc">
            <a:avLst>
              <a:gd name="adj1" fmla="val 15967417"/>
              <a:gd name="adj2" fmla="val 6180691"/>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08" name="文本框 107">
            <a:extLst>
              <a:ext uri="{FF2B5EF4-FFF2-40B4-BE49-F238E27FC236}">
                <a16:creationId xmlns:a16="http://schemas.microsoft.com/office/drawing/2014/main" id="{8DE406BB-0A00-B341-841A-C5DCCA33CAA0}"/>
              </a:ext>
            </a:extLst>
          </p:cNvPr>
          <p:cNvSpPr txBox="1"/>
          <p:nvPr/>
        </p:nvSpPr>
        <p:spPr>
          <a:xfrm>
            <a:off x="3583994" y="2330146"/>
            <a:ext cx="481029"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ATP</a:t>
            </a:r>
            <a:endParaRPr kumimoji="1" lang="zh-CN" altLang="en-US" sz="1200" b="1" dirty="0">
              <a:latin typeface="Times New Roman" panose="02020603050405020304" pitchFamily="18" charset="0"/>
              <a:cs typeface="Times New Roman" panose="02020603050405020304" pitchFamily="18" charset="0"/>
            </a:endParaRPr>
          </a:p>
        </p:txBody>
      </p:sp>
      <p:sp>
        <p:nvSpPr>
          <p:cNvPr id="109" name="文本框 108">
            <a:extLst>
              <a:ext uri="{FF2B5EF4-FFF2-40B4-BE49-F238E27FC236}">
                <a16:creationId xmlns:a16="http://schemas.microsoft.com/office/drawing/2014/main" id="{5E9FB419-201E-3340-862E-107CEAEB8600}"/>
              </a:ext>
            </a:extLst>
          </p:cNvPr>
          <p:cNvSpPr txBox="1"/>
          <p:nvPr/>
        </p:nvSpPr>
        <p:spPr>
          <a:xfrm>
            <a:off x="3387449" y="2635712"/>
            <a:ext cx="726481"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ADP+Pi</a:t>
            </a:r>
            <a:endParaRPr kumimoji="1" lang="zh-CN" altLang="en-US" sz="1200" b="1" dirty="0">
              <a:latin typeface="Times New Roman" panose="02020603050405020304" pitchFamily="18" charset="0"/>
              <a:cs typeface="Times New Roman" panose="02020603050405020304" pitchFamily="18" charset="0"/>
            </a:endParaRPr>
          </a:p>
        </p:txBody>
      </p:sp>
      <p:sp>
        <p:nvSpPr>
          <p:cNvPr id="115" name="弧 114">
            <a:extLst>
              <a:ext uri="{FF2B5EF4-FFF2-40B4-BE49-F238E27FC236}">
                <a16:creationId xmlns:a16="http://schemas.microsoft.com/office/drawing/2014/main" id="{D7BAA112-C930-E546-8B03-5FE706E68C45}"/>
              </a:ext>
            </a:extLst>
          </p:cNvPr>
          <p:cNvSpPr/>
          <p:nvPr/>
        </p:nvSpPr>
        <p:spPr>
          <a:xfrm rot="18407305">
            <a:off x="4261857" y="5605803"/>
            <a:ext cx="383214" cy="331173"/>
          </a:xfrm>
          <a:prstGeom prst="arc">
            <a:avLst>
              <a:gd name="adj1" fmla="val 15967417"/>
              <a:gd name="adj2" fmla="val 6180691"/>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16" name="文本框 115">
            <a:extLst>
              <a:ext uri="{FF2B5EF4-FFF2-40B4-BE49-F238E27FC236}">
                <a16:creationId xmlns:a16="http://schemas.microsoft.com/office/drawing/2014/main" id="{8E87644E-8C9C-834E-B857-952E886E68DD}"/>
              </a:ext>
            </a:extLst>
          </p:cNvPr>
          <p:cNvSpPr txBox="1"/>
          <p:nvPr/>
        </p:nvSpPr>
        <p:spPr>
          <a:xfrm rot="18768826">
            <a:off x="3888848" y="5671989"/>
            <a:ext cx="502061"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GTP</a:t>
            </a:r>
            <a:endParaRPr kumimoji="1" lang="zh-CN" altLang="en-US" sz="1200" b="1" dirty="0">
              <a:latin typeface="Times New Roman" panose="02020603050405020304" pitchFamily="18" charset="0"/>
              <a:cs typeface="Times New Roman" panose="02020603050405020304" pitchFamily="18" charset="0"/>
            </a:endParaRPr>
          </a:p>
        </p:txBody>
      </p:sp>
      <p:sp>
        <p:nvSpPr>
          <p:cNvPr id="117" name="文本框 116">
            <a:extLst>
              <a:ext uri="{FF2B5EF4-FFF2-40B4-BE49-F238E27FC236}">
                <a16:creationId xmlns:a16="http://schemas.microsoft.com/office/drawing/2014/main" id="{1BB9BC3B-9DC9-1742-9652-D73CEBC8A7B6}"/>
              </a:ext>
            </a:extLst>
          </p:cNvPr>
          <p:cNvSpPr txBox="1"/>
          <p:nvPr/>
        </p:nvSpPr>
        <p:spPr>
          <a:xfrm rot="18772570">
            <a:off x="3984123" y="5963701"/>
            <a:ext cx="736099"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GDP+Pi</a:t>
            </a:r>
            <a:endParaRPr kumimoji="1" lang="zh-CN" altLang="en-US" sz="1200" b="1" dirty="0">
              <a:latin typeface="Times New Roman" panose="02020603050405020304" pitchFamily="18" charset="0"/>
              <a:cs typeface="Times New Roman" panose="02020603050405020304" pitchFamily="18" charset="0"/>
            </a:endParaRPr>
          </a:p>
        </p:txBody>
      </p:sp>
      <p:sp>
        <p:nvSpPr>
          <p:cNvPr id="122" name="弧 121">
            <a:extLst>
              <a:ext uri="{FF2B5EF4-FFF2-40B4-BE49-F238E27FC236}">
                <a16:creationId xmlns:a16="http://schemas.microsoft.com/office/drawing/2014/main" id="{C46008EF-7CF3-BF41-AABD-45AF2DC39EE9}"/>
              </a:ext>
            </a:extLst>
          </p:cNvPr>
          <p:cNvSpPr/>
          <p:nvPr/>
        </p:nvSpPr>
        <p:spPr>
          <a:xfrm rot="2040365">
            <a:off x="4651776" y="5777107"/>
            <a:ext cx="451542" cy="218098"/>
          </a:xfrm>
          <a:prstGeom prst="arc">
            <a:avLst>
              <a:gd name="adj1" fmla="val 14065227"/>
              <a:gd name="adj2" fmla="val 241851"/>
            </a:avLst>
          </a:prstGeom>
          <a:ln w="12700" cmpd="sng">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24" name="文本框 123">
            <a:extLst>
              <a:ext uri="{FF2B5EF4-FFF2-40B4-BE49-F238E27FC236}">
                <a16:creationId xmlns:a16="http://schemas.microsoft.com/office/drawing/2014/main" id="{156F2014-CD5A-7543-8158-EAC4FDDBCBFC}"/>
              </a:ext>
            </a:extLst>
          </p:cNvPr>
          <p:cNvSpPr txBox="1"/>
          <p:nvPr/>
        </p:nvSpPr>
        <p:spPr>
          <a:xfrm rot="17899322">
            <a:off x="4750980" y="6017361"/>
            <a:ext cx="466794"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CO</a:t>
            </a:r>
            <a:r>
              <a:rPr kumimoji="1" lang="en-US" altLang="zh-CN" sz="1200" b="1" baseline="-25000" dirty="0">
                <a:latin typeface="Times New Roman" panose="02020603050405020304" pitchFamily="18" charset="0"/>
                <a:cs typeface="Times New Roman" panose="02020603050405020304" pitchFamily="18" charset="0"/>
              </a:rPr>
              <a:t>2</a:t>
            </a:r>
            <a:endParaRPr kumimoji="1" lang="zh-CN" altLang="en-US" sz="1200" b="1" dirty="0">
              <a:latin typeface="Times New Roman" panose="02020603050405020304" pitchFamily="18" charset="0"/>
              <a:cs typeface="Times New Roman" panose="02020603050405020304" pitchFamily="18" charset="0"/>
            </a:endParaRPr>
          </a:p>
        </p:txBody>
      </p:sp>
      <p:sp>
        <p:nvSpPr>
          <p:cNvPr id="127" name="文本框 126">
            <a:hlinkClick r:id="rId4" action="ppaction://hlinksldjump"/>
            <a:extLst>
              <a:ext uri="{FF2B5EF4-FFF2-40B4-BE49-F238E27FC236}">
                <a16:creationId xmlns:a16="http://schemas.microsoft.com/office/drawing/2014/main" id="{191BB8D1-B123-5A47-A705-2DB493E19586}"/>
              </a:ext>
            </a:extLst>
          </p:cNvPr>
          <p:cNvSpPr txBox="1"/>
          <p:nvPr/>
        </p:nvSpPr>
        <p:spPr>
          <a:xfrm>
            <a:off x="4281787" y="2347346"/>
            <a:ext cx="980133" cy="461665"/>
          </a:xfrm>
          <a:prstGeom prst="rect">
            <a:avLst/>
          </a:prstGeom>
          <a:noFill/>
          <a:ln>
            <a:solidFill>
              <a:schemeClr val="accent5"/>
            </a:solidFill>
          </a:ln>
        </p:spPr>
        <p:txBody>
          <a:bodyPr wrap="squar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Pyruvate</a:t>
            </a:r>
            <a:r>
              <a:rPr kumimoji="1" lang="zh-CN" altLang="en-US" sz="1200" b="1" dirty="0">
                <a:solidFill>
                  <a:schemeClr val="accent1"/>
                </a:solidFill>
                <a:latin typeface="Times New Roman" panose="02020603050405020304" pitchFamily="18" charset="0"/>
                <a:cs typeface="Times New Roman" panose="02020603050405020304" pitchFamily="18" charset="0"/>
              </a:rPr>
              <a:t> </a:t>
            </a:r>
            <a:r>
              <a:rPr kumimoji="1" lang="en-US" altLang="zh-CN" sz="1200" b="1" dirty="0">
                <a:solidFill>
                  <a:schemeClr val="accent1"/>
                </a:solidFill>
                <a:latin typeface="Times New Roman" panose="02020603050405020304" pitchFamily="18" charset="0"/>
                <a:cs typeface="Times New Roman" panose="02020603050405020304" pitchFamily="18" charset="0"/>
              </a:rPr>
              <a:t>carboxylase</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sp>
        <p:nvSpPr>
          <p:cNvPr id="128" name="文本框 127">
            <a:extLst>
              <a:ext uri="{FF2B5EF4-FFF2-40B4-BE49-F238E27FC236}">
                <a16:creationId xmlns:a16="http://schemas.microsoft.com/office/drawing/2014/main" id="{0454E5DA-AFDB-744E-AC09-3DE5733E91EA}"/>
              </a:ext>
            </a:extLst>
          </p:cNvPr>
          <p:cNvSpPr txBox="1"/>
          <p:nvPr/>
        </p:nvSpPr>
        <p:spPr>
          <a:xfrm>
            <a:off x="4314817" y="3238989"/>
            <a:ext cx="1327779" cy="646331"/>
          </a:xfrm>
          <a:prstGeom prst="rect">
            <a:avLst/>
          </a:prstGeom>
          <a:noFill/>
        </p:spPr>
        <p:txBody>
          <a:bodyPr wrap="squar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Mitochondrial</a:t>
            </a:r>
          </a:p>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Malate</a:t>
            </a:r>
            <a:r>
              <a:rPr kumimoji="1" lang="zh-CN" altLang="en-US" sz="1200" b="1" dirty="0">
                <a:solidFill>
                  <a:schemeClr val="accent1"/>
                </a:solidFill>
                <a:latin typeface="Times New Roman" panose="02020603050405020304" pitchFamily="18" charset="0"/>
                <a:cs typeface="Times New Roman" panose="02020603050405020304" pitchFamily="18" charset="0"/>
              </a:rPr>
              <a:t> </a:t>
            </a:r>
            <a:r>
              <a:rPr kumimoji="1" lang="en-US" altLang="zh-CN" sz="1200" b="1" dirty="0">
                <a:solidFill>
                  <a:schemeClr val="accent1"/>
                </a:solidFill>
                <a:latin typeface="Times New Roman" panose="02020603050405020304" pitchFamily="18" charset="0"/>
                <a:cs typeface="Times New Roman" panose="02020603050405020304" pitchFamily="18" charset="0"/>
              </a:rPr>
              <a:t>dehydrogenase</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sp>
        <p:nvSpPr>
          <p:cNvPr id="129" name="文本框 128">
            <a:hlinkClick r:id="rId5" action="ppaction://hlinksldjump"/>
            <a:extLst>
              <a:ext uri="{FF2B5EF4-FFF2-40B4-BE49-F238E27FC236}">
                <a16:creationId xmlns:a16="http://schemas.microsoft.com/office/drawing/2014/main" id="{8CCEBCF5-36DE-BC45-BC4B-09AB40948F9D}"/>
              </a:ext>
            </a:extLst>
          </p:cNvPr>
          <p:cNvSpPr txBox="1"/>
          <p:nvPr/>
        </p:nvSpPr>
        <p:spPr>
          <a:xfrm>
            <a:off x="4751821" y="5349844"/>
            <a:ext cx="1182382" cy="461665"/>
          </a:xfrm>
          <a:prstGeom prst="rect">
            <a:avLst/>
          </a:prstGeom>
          <a:noFill/>
          <a:ln>
            <a:solidFill>
              <a:schemeClr val="accent5"/>
            </a:solidFill>
          </a:ln>
        </p:spPr>
        <p:txBody>
          <a:bodyPr wrap="squar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PEP</a:t>
            </a:r>
            <a:r>
              <a:rPr kumimoji="1" lang="zh-CN" altLang="en-US" sz="1200" b="1" dirty="0">
                <a:solidFill>
                  <a:schemeClr val="accent1"/>
                </a:solidFill>
                <a:latin typeface="Times New Roman" panose="02020603050405020304" pitchFamily="18" charset="0"/>
                <a:cs typeface="Times New Roman" panose="02020603050405020304" pitchFamily="18" charset="0"/>
              </a:rPr>
              <a:t> </a:t>
            </a:r>
            <a:r>
              <a:rPr kumimoji="1" lang="en-US" altLang="zh-CN" sz="1200" b="1" dirty="0">
                <a:solidFill>
                  <a:schemeClr val="accent1"/>
                </a:solidFill>
                <a:latin typeface="Times New Roman" panose="02020603050405020304" pitchFamily="18" charset="0"/>
                <a:cs typeface="Times New Roman" panose="02020603050405020304" pitchFamily="18" charset="0"/>
              </a:rPr>
              <a:t>carboxykinase</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sp>
        <p:nvSpPr>
          <p:cNvPr id="130" name="文本框 129">
            <a:extLst>
              <a:ext uri="{FF2B5EF4-FFF2-40B4-BE49-F238E27FC236}">
                <a16:creationId xmlns:a16="http://schemas.microsoft.com/office/drawing/2014/main" id="{C3A67D88-9329-DB4C-AC45-7AF6178D5382}"/>
              </a:ext>
            </a:extLst>
          </p:cNvPr>
          <p:cNvSpPr txBox="1"/>
          <p:nvPr/>
        </p:nvSpPr>
        <p:spPr>
          <a:xfrm>
            <a:off x="4314816" y="4544555"/>
            <a:ext cx="1327779" cy="646331"/>
          </a:xfrm>
          <a:prstGeom prst="rect">
            <a:avLst/>
          </a:prstGeom>
          <a:noFill/>
        </p:spPr>
        <p:txBody>
          <a:bodyPr wrap="squar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Cytosolic</a:t>
            </a:r>
          </a:p>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Malate</a:t>
            </a:r>
            <a:r>
              <a:rPr kumimoji="1" lang="zh-CN" altLang="en-US" sz="1200" b="1" dirty="0">
                <a:solidFill>
                  <a:schemeClr val="accent1"/>
                </a:solidFill>
                <a:latin typeface="Times New Roman" panose="02020603050405020304" pitchFamily="18" charset="0"/>
                <a:cs typeface="Times New Roman" panose="02020603050405020304" pitchFamily="18" charset="0"/>
              </a:rPr>
              <a:t> </a:t>
            </a:r>
            <a:r>
              <a:rPr kumimoji="1" lang="en-US" altLang="zh-CN" sz="1200" b="1" dirty="0">
                <a:solidFill>
                  <a:schemeClr val="accent1"/>
                </a:solidFill>
                <a:latin typeface="Times New Roman" panose="02020603050405020304" pitchFamily="18" charset="0"/>
                <a:cs typeface="Times New Roman" panose="02020603050405020304" pitchFamily="18" charset="0"/>
              </a:rPr>
              <a:t>dehydrogenase</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sp>
        <p:nvSpPr>
          <p:cNvPr id="131" name="文本框 130">
            <a:extLst>
              <a:ext uri="{FF2B5EF4-FFF2-40B4-BE49-F238E27FC236}">
                <a16:creationId xmlns:a16="http://schemas.microsoft.com/office/drawing/2014/main" id="{B94D0CF7-B6EE-CF47-938C-7F41FC9AA643}"/>
              </a:ext>
            </a:extLst>
          </p:cNvPr>
          <p:cNvSpPr txBox="1"/>
          <p:nvPr/>
        </p:nvSpPr>
        <p:spPr>
          <a:xfrm>
            <a:off x="6250085" y="851740"/>
            <a:ext cx="928459"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Lactate</a:t>
            </a:r>
            <a:endParaRPr kumimoji="1" lang="zh-CN" altLang="en-US" b="1" dirty="0">
              <a:latin typeface="Times New Roman" panose="02020603050405020304" pitchFamily="18" charset="0"/>
              <a:cs typeface="Times New Roman" panose="02020603050405020304" pitchFamily="18" charset="0"/>
            </a:endParaRPr>
          </a:p>
        </p:txBody>
      </p:sp>
      <p:sp>
        <p:nvSpPr>
          <p:cNvPr id="132" name="文本框 131">
            <a:extLst>
              <a:ext uri="{FF2B5EF4-FFF2-40B4-BE49-F238E27FC236}">
                <a16:creationId xmlns:a16="http://schemas.microsoft.com/office/drawing/2014/main" id="{1C12EC52-F123-1D40-A759-7FB1C6B1FC24}"/>
              </a:ext>
            </a:extLst>
          </p:cNvPr>
          <p:cNvSpPr txBox="1"/>
          <p:nvPr/>
        </p:nvSpPr>
        <p:spPr>
          <a:xfrm>
            <a:off x="6173140" y="1426481"/>
            <a:ext cx="1082348"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Pyruvate</a:t>
            </a:r>
            <a:endParaRPr kumimoji="1" lang="zh-CN" altLang="en-US" b="1" dirty="0">
              <a:latin typeface="Times New Roman" panose="02020603050405020304" pitchFamily="18" charset="0"/>
              <a:cs typeface="Times New Roman" panose="02020603050405020304" pitchFamily="18" charset="0"/>
            </a:endParaRPr>
          </a:p>
        </p:txBody>
      </p:sp>
      <p:sp>
        <p:nvSpPr>
          <p:cNvPr id="134" name="文本框 133">
            <a:extLst>
              <a:ext uri="{FF2B5EF4-FFF2-40B4-BE49-F238E27FC236}">
                <a16:creationId xmlns:a16="http://schemas.microsoft.com/office/drawing/2014/main" id="{634F5482-ED02-3E44-B1E1-46C30AA1BF1D}"/>
              </a:ext>
            </a:extLst>
          </p:cNvPr>
          <p:cNvSpPr txBox="1"/>
          <p:nvPr/>
        </p:nvSpPr>
        <p:spPr>
          <a:xfrm>
            <a:off x="6173140" y="2136907"/>
            <a:ext cx="1082348" cy="369332"/>
          </a:xfrm>
          <a:prstGeom prst="rect">
            <a:avLst/>
          </a:prstGeom>
          <a:noFill/>
        </p:spPr>
        <p:txBody>
          <a:bodyPr wrap="square" rtlCol="0">
            <a:spAutoFit/>
          </a:bodyPr>
          <a:lstStyle/>
          <a:p>
            <a:pPr algn="l"/>
            <a:r>
              <a:rPr kumimoji="1" lang="en-US" altLang="zh-CN" b="1" dirty="0">
                <a:latin typeface="Times New Roman" panose="02020603050405020304" pitchFamily="18" charset="0"/>
                <a:cs typeface="Times New Roman" panose="02020603050405020304" pitchFamily="18" charset="0"/>
              </a:rPr>
              <a:t>Pyruvate</a:t>
            </a:r>
            <a:endParaRPr kumimoji="1" lang="zh-CN" altLang="en-US" b="1" dirty="0">
              <a:latin typeface="Times New Roman" panose="02020603050405020304" pitchFamily="18" charset="0"/>
              <a:cs typeface="Times New Roman" panose="02020603050405020304" pitchFamily="18" charset="0"/>
            </a:endParaRPr>
          </a:p>
        </p:txBody>
      </p:sp>
      <p:cxnSp>
        <p:nvCxnSpPr>
          <p:cNvPr id="135" name="直线箭头连接符 134">
            <a:extLst>
              <a:ext uri="{FF2B5EF4-FFF2-40B4-BE49-F238E27FC236}">
                <a16:creationId xmlns:a16="http://schemas.microsoft.com/office/drawing/2014/main" id="{F5E323F1-9428-974B-8F37-64773FF781B0}"/>
              </a:ext>
            </a:extLst>
          </p:cNvPr>
          <p:cNvCxnSpPr>
            <a:cxnSpLocks/>
            <a:stCxn id="132" idx="2"/>
            <a:endCxn id="134" idx="0"/>
          </p:cNvCxnSpPr>
          <p:nvPr/>
        </p:nvCxnSpPr>
        <p:spPr>
          <a:xfrm>
            <a:off x="6714314" y="1795813"/>
            <a:ext cx="0" cy="341094"/>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37" name="文本框 136">
            <a:extLst>
              <a:ext uri="{FF2B5EF4-FFF2-40B4-BE49-F238E27FC236}">
                <a16:creationId xmlns:a16="http://schemas.microsoft.com/office/drawing/2014/main" id="{06DB4726-5F61-4A44-8881-A4BF737F9B15}"/>
              </a:ext>
            </a:extLst>
          </p:cNvPr>
          <p:cNvSpPr txBox="1"/>
          <p:nvPr/>
        </p:nvSpPr>
        <p:spPr>
          <a:xfrm>
            <a:off x="5989062" y="3169407"/>
            <a:ext cx="1467068" cy="369332"/>
          </a:xfrm>
          <a:prstGeom prst="rect">
            <a:avLst/>
          </a:prstGeom>
          <a:noFill/>
        </p:spPr>
        <p:txBody>
          <a:bodyPr wrap="square" rtlCol="0">
            <a:spAutoFit/>
          </a:bodyPr>
          <a:lstStyle/>
          <a:p>
            <a:pPr algn="l"/>
            <a:r>
              <a:rPr kumimoji="1" lang="en-US" altLang="zh-CN" b="1" dirty="0">
                <a:latin typeface="Times New Roman" panose="02020603050405020304" pitchFamily="18" charset="0"/>
                <a:cs typeface="Times New Roman" panose="02020603050405020304" pitchFamily="18" charset="0"/>
              </a:rPr>
              <a:t>Oxaloacetate</a:t>
            </a:r>
            <a:endParaRPr kumimoji="1" lang="zh-CN" altLang="en-US" b="1" dirty="0">
              <a:latin typeface="Times New Roman" panose="02020603050405020304" pitchFamily="18" charset="0"/>
              <a:cs typeface="Times New Roman" panose="02020603050405020304" pitchFamily="18" charset="0"/>
            </a:endParaRPr>
          </a:p>
        </p:txBody>
      </p:sp>
      <p:cxnSp>
        <p:nvCxnSpPr>
          <p:cNvPr id="138" name="直线箭头连接符 137">
            <a:extLst>
              <a:ext uri="{FF2B5EF4-FFF2-40B4-BE49-F238E27FC236}">
                <a16:creationId xmlns:a16="http://schemas.microsoft.com/office/drawing/2014/main" id="{E7C21793-B390-7A4C-A64B-EA10A7EE42E6}"/>
              </a:ext>
            </a:extLst>
          </p:cNvPr>
          <p:cNvCxnSpPr>
            <a:cxnSpLocks/>
            <a:endCxn id="137" idx="0"/>
          </p:cNvCxnSpPr>
          <p:nvPr/>
        </p:nvCxnSpPr>
        <p:spPr>
          <a:xfrm>
            <a:off x="6714314" y="2506239"/>
            <a:ext cx="8282" cy="663168"/>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39" name="弧 138">
            <a:extLst>
              <a:ext uri="{FF2B5EF4-FFF2-40B4-BE49-F238E27FC236}">
                <a16:creationId xmlns:a16="http://schemas.microsoft.com/office/drawing/2014/main" id="{A7082E2E-FCB2-4F4A-AE4D-F40793A3B61B}"/>
              </a:ext>
            </a:extLst>
          </p:cNvPr>
          <p:cNvSpPr/>
          <p:nvPr/>
        </p:nvSpPr>
        <p:spPr>
          <a:xfrm>
            <a:off x="6221683" y="2494585"/>
            <a:ext cx="496696" cy="218098"/>
          </a:xfrm>
          <a:prstGeom prst="arc">
            <a:avLst>
              <a:gd name="adj1" fmla="val 16200000"/>
              <a:gd name="adj2" fmla="val 21486837"/>
            </a:avLst>
          </a:prstGeom>
          <a:ln w="12700" cmpd="sng">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40" name="文本框 139">
            <a:extLst>
              <a:ext uri="{FF2B5EF4-FFF2-40B4-BE49-F238E27FC236}">
                <a16:creationId xmlns:a16="http://schemas.microsoft.com/office/drawing/2014/main" id="{0D862600-AD50-4B4B-A2BB-E6CBA990820E}"/>
              </a:ext>
            </a:extLst>
          </p:cNvPr>
          <p:cNvSpPr txBox="1"/>
          <p:nvPr/>
        </p:nvSpPr>
        <p:spPr>
          <a:xfrm>
            <a:off x="6050617" y="2337625"/>
            <a:ext cx="466794" cy="276999"/>
          </a:xfrm>
          <a:prstGeom prst="rect">
            <a:avLst/>
          </a:prstGeom>
          <a:noFill/>
        </p:spPr>
        <p:txBody>
          <a:bodyPr wrap="square" rtlCol="0">
            <a:spAutoFit/>
          </a:bodyPr>
          <a:lstStyle/>
          <a:p>
            <a:pPr algn="l"/>
            <a:r>
              <a:rPr kumimoji="1" lang="en-US" altLang="zh-CN" sz="1200" b="1" dirty="0">
                <a:latin typeface="Times New Roman" panose="02020603050405020304" pitchFamily="18" charset="0"/>
                <a:cs typeface="Times New Roman" panose="02020603050405020304" pitchFamily="18" charset="0"/>
              </a:rPr>
              <a:t>CO</a:t>
            </a:r>
            <a:r>
              <a:rPr kumimoji="1" lang="en-US" altLang="zh-CN" sz="1200" b="1" baseline="-25000" dirty="0">
                <a:latin typeface="Times New Roman" panose="02020603050405020304" pitchFamily="18" charset="0"/>
                <a:cs typeface="Times New Roman" panose="02020603050405020304" pitchFamily="18" charset="0"/>
              </a:rPr>
              <a:t>2</a:t>
            </a:r>
            <a:endParaRPr kumimoji="1" lang="zh-CN" altLang="en-US" sz="1200" b="1" dirty="0">
              <a:latin typeface="Times New Roman" panose="02020603050405020304" pitchFamily="18" charset="0"/>
              <a:cs typeface="Times New Roman" panose="02020603050405020304" pitchFamily="18" charset="0"/>
            </a:endParaRPr>
          </a:p>
        </p:txBody>
      </p:sp>
      <p:sp>
        <p:nvSpPr>
          <p:cNvPr id="141" name="弧 140">
            <a:extLst>
              <a:ext uri="{FF2B5EF4-FFF2-40B4-BE49-F238E27FC236}">
                <a16:creationId xmlns:a16="http://schemas.microsoft.com/office/drawing/2014/main" id="{071CC5EA-A765-6A4B-B866-9161EBDE1874}"/>
              </a:ext>
            </a:extLst>
          </p:cNvPr>
          <p:cNvSpPr/>
          <p:nvPr/>
        </p:nvSpPr>
        <p:spPr>
          <a:xfrm>
            <a:off x="6329013" y="2706084"/>
            <a:ext cx="383214" cy="331173"/>
          </a:xfrm>
          <a:prstGeom prst="arc">
            <a:avLst>
              <a:gd name="adj1" fmla="val 15967417"/>
              <a:gd name="adj2" fmla="val 6180691"/>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42" name="文本框 141">
            <a:extLst>
              <a:ext uri="{FF2B5EF4-FFF2-40B4-BE49-F238E27FC236}">
                <a16:creationId xmlns:a16="http://schemas.microsoft.com/office/drawing/2014/main" id="{07A8914D-92EF-E140-B691-503105FE683E}"/>
              </a:ext>
            </a:extLst>
          </p:cNvPr>
          <p:cNvSpPr txBox="1"/>
          <p:nvPr/>
        </p:nvSpPr>
        <p:spPr>
          <a:xfrm>
            <a:off x="5990684" y="2581337"/>
            <a:ext cx="481029" cy="276999"/>
          </a:xfrm>
          <a:prstGeom prst="rect">
            <a:avLst/>
          </a:prstGeom>
          <a:noFill/>
        </p:spPr>
        <p:txBody>
          <a:bodyPr wrap="square" rtlCol="0">
            <a:spAutoFit/>
          </a:bodyPr>
          <a:lstStyle/>
          <a:p>
            <a:pPr algn="l"/>
            <a:r>
              <a:rPr kumimoji="1" lang="en-US" altLang="zh-CN" sz="1200" b="1" dirty="0">
                <a:latin typeface="Times New Roman" panose="02020603050405020304" pitchFamily="18" charset="0"/>
                <a:cs typeface="Times New Roman" panose="02020603050405020304" pitchFamily="18" charset="0"/>
              </a:rPr>
              <a:t>ATP</a:t>
            </a:r>
            <a:endParaRPr kumimoji="1" lang="zh-CN" altLang="en-US" sz="1200" b="1" dirty="0">
              <a:latin typeface="Times New Roman" panose="02020603050405020304" pitchFamily="18" charset="0"/>
              <a:cs typeface="Times New Roman" panose="02020603050405020304" pitchFamily="18" charset="0"/>
            </a:endParaRPr>
          </a:p>
        </p:txBody>
      </p:sp>
      <p:sp>
        <p:nvSpPr>
          <p:cNvPr id="143" name="文本框 142">
            <a:extLst>
              <a:ext uri="{FF2B5EF4-FFF2-40B4-BE49-F238E27FC236}">
                <a16:creationId xmlns:a16="http://schemas.microsoft.com/office/drawing/2014/main" id="{19872F4D-0999-2249-877E-47FC2AC2F420}"/>
              </a:ext>
            </a:extLst>
          </p:cNvPr>
          <p:cNvSpPr txBox="1"/>
          <p:nvPr/>
        </p:nvSpPr>
        <p:spPr>
          <a:xfrm>
            <a:off x="5794139" y="2886903"/>
            <a:ext cx="726481" cy="276999"/>
          </a:xfrm>
          <a:prstGeom prst="rect">
            <a:avLst/>
          </a:prstGeom>
          <a:noFill/>
        </p:spPr>
        <p:txBody>
          <a:bodyPr wrap="square" rtlCol="0">
            <a:spAutoFit/>
          </a:bodyPr>
          <a:lstStyle/>
          <a:p>
            <a:pPr algn="l"/>
            <a:r>
              <a:rPr kumimoji="1" lang="en-US" altLang="zh-CN" sz="1200" b="1" dirty="0">
                <a:latin typeface="Times New Roman" panose="02020603050405020304" pitchFamily="18" charset="0"/>
                <a:cs typeface="Times New Roman" panose="02020603050405020304" pitchFamily="18" charset="0"/>
              </a:rPr>
              <a:t>ADP+Pi</a:t>
            </a:r>
            <a:endParaRPr kumimoji="1" lang="zh-CN" altLang="en-US" sz="1200" b="1" dirty="0">
              <a:latin typeface="Times New Roman" panose="02020603050405020304" pitchFamily="18" charset="0"/>
              <a:cs typeface="Times New Roman" panose="02020603050405020304" pitchFamily="18" charset="0"/>
            </a:endParaRPr>
          </a:p>
        </p:txBody>
      </p:sp>
      <p:sp>
        <p:nvSpPr>
          <p:cNvPr id="144" name="文本框 143">
            <a:hlinkClick r:id="rId4" action="ppaction://hlinksldjump"/>
            <a:extLst>
              <a:ext uri="{FF2B5EF4-FFF2-40B4-BE49-F238E27FC236}">
                <a16:creationId xmlns:a16="http://schemas.microsoft.com/office/drawing/2014/main" id="{B74E397F-46F0-7E4D-A32B-796FB70934F9}"/>
              </a:ext>
            </a:extLst>
          </p:cNvPr>
          <p:cNvSpPr txBox="1"/>
          <p:nvPr/>
        </p:nvSpPr>
        <p:spPr>
          <a:xfrm>
            <a:off x="6688477" y="2598537"/>
            <a:ext cx="980133" cy="461665"/>
          </a:xfrm>
          <a:prstGeom prst="rect">
            <a:avLst/>
          </a:prstGeom>
          <a:noFill/>
          <a:ln>
            <a:solidFill>
              <a:schemeClr val="accent5"/>
            </a:solidFill>
          </a:ln>
        </p:spPr>
        <p:txBody>
          <a:bodyPr wrap="squar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Pyruvate</a:t>
            </a:r>
            <a:r>
              <a:rPr kumimoji="1" lang="zh-CN" altLang="en-US" sz="1200" b="1" dirty="0">
                <a:solidFill>
                  <a:schemeClr val="accent1"/>
                </a:solidFill>
                <a:latin typeface="Times New Roman" panose="02020603050405020304" pitchFamily="18" charset="0"/>
                <a:cs typeface="Times New Roman" panose="02020603050405020304" pitchFamily="18" charset="0"/>
              </a:rPr>
              <a:t> </a:t>
            </a:r>
            <a:r>
              <a:rPr kumimoji="1" lang="en-US" altLang="zh-CN" sz="1200" b="1" dirty="0">
                <a:solidFill>
                  <a:schemeClr val="accent1"/>
                </a:solidFill>
                <a:latin typeface="Times New Roman" panose="02020603050405020304" pitchFamily="18" charset="0"/>
                <a:cs typeface="Times New Roman" panose="02020603050405020304" pitchFamily="18" charset="0"/>
              </a:rPr>
              <a:t>carboxylase</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sp>
        <p:nvSpPr>
          <p:cNvPr id="149" name="文本框 148">
            <a:extLst>
              <a:ext uri="{FF2B5EF4-FFF2-40B4-BE49-F238E27FC236}">
                <a16:creationId xmlns:a16="http://schemas.microsoft.com/office/drawing/2014/main" id="{786E3A62-BB63-6A41-B598-F7C45939462A}"/>
              </a:ext>
            </a:extLst>
          </p:cNvPr>
          <p:cNvSpPr txBox="1"/>
          <p:nvPr/>
        </p:nvSpPr>
        <p:spPr>
          <a:xfrm>
            <a:off x="6412254" y="4160517"/>
            <a:ext cx="620683"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PEP</a:t>
            </a:r>
            <a:endParaRPr kumimoji="1" lang="zh-CN" altLang="en-US" b="1" dirty="0">
              <a:latin typeface="Times New Roman" panose="02020603050405020304" pitchFamily="18" charset="0"/>
              <a:cs typeface="Times New Roman" panose="02020603050405020304" pitchFamily="18" charset="0"/>
            </a:endParaRPr>
          </a:p>
        </p:txBody>
      </p:sp>
      <p:sp>
        <p:nvSpPr>
          <p:cNvPr id="158" name="文本框 157">
            <a:extLst>
              <a:ext uri="{FF2B5EF4-FFF2-40B4-BE49-F238E27FC236}">
                <a16:creationId xmlns:a16="http://schemas.microsoft.com/office/drawing/2014/main" id="{294E9206-C12D-2946-BEB2-FBFDA6EA44B9}"/>
              </a:ext>
            </a:extLst>
          </p:cNvPr>
          <p:cNvSpPr txBox="1"/>
          <p:nvPr/>
        </p:nvSpPr>
        <p:spPr>
          <a:xfrm>
            <a:off x="6758407" y="3532134"/>
            <a:ext cx="1256529" cy="646331"/>
          </a:xfrm>
          <a:prstGeom prst="rect">
            <a:avLst/>
          </a:prstGeom>
          <a:noFill/>
        </p:spPr>
        <p:txBody>
          <a:bodyPr wrap="squar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Mitochondrial</a:t>
            </a:r>
            <a:r>
              <a:rPr kumimoji="1" lang="zh-CN" altLang="en-US" sz="1200" b="1" dirty="0">
                <a:solidFill>
                  <a:schemeClr val="accent1"/>
                </a:solidFill>
                <a:latin typeface="Times New Roman" panose="02020603050405020304" pitchFamily="18" charset="0"/>
                <a:cs typeface="Times New Roman" panose="02020603050405020304" pitchFamily="18" charset="0"/>
              </a:rPr>
              <a:t> </a:t>
            </a:r>
            <a:r>
              <a:rPr kumimoji="1" lang="en-US" altLang="zh-CN" sz="1200" b="1" dirty="0">
                <a:solidFill>
                  <a:schemeClr val="accent1"/>
                </a:solidFill>
                <a:latin typeface="Times New Roman" panose="02020603050405020304" pitchFamily="18" charset="0"/>
                <a:cs typeface="Times New Roman" panose="02020603050405020304" pitchFamily="18" charset="0"/>
              </a:rPr>
              <a:t>PEP</a:t>
            </a:r>
            <a:r>
              <a:rPr kumimoji="1" lang="zh-CN" altLang="en-US" sz="1200" b="1" dirty="0">
                <a:solidFill>
                  <a:schemeClr val="accent1"/>
                </a:solidFill>
                <a:latin typeface="Times New Roman" panose="02020603050405020304" pitchFamily="18" charset="0"/>
                <a:cs typeface="Times New Roman" panose="02020603050405020304" pitchFamily="18" charset="0"/>
              </a:rPr>
              <a:t> </a:t>
            </a:r>
            <a:r>
              <a:rPr kumimoji="1" lang="en-US" altLang="zh-CN" sz="1200" b="1" dirty="0">
                <a:solidFill>
                  <a:schemeClr val="accent1"/>
                </a:solidFill>
                <a:latin typeface="Times New Roman" panose="02020603050405020304" pitchFamily="18" charset="0"/>
                <a:cs typeface="Times New Roman" panose="02020603050405020304" pitchFamily="18" charset="0"/>
              </a:rPr>
              <a:t>carboxykinase</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sp>
        <p:nvSpPr>
          <p:cNvPr id="159" name="弧 158">
            <a:extLst>
              <a:ext uri="{FF2B5EF4-FFF2-40B4-BE49-F238E27FC236}">
                <a16:creationId xmlns:a16="http://schemas.microsoft.com/office/drawing/2014/main" id="{E29D7384-05EF-AB43-A6FD-E5F11FD8BF1D}"/>
              </a:ext>
            </a:extLst>
          </p:cNvPr>
          <p:cNvSpPr/>
          <p:nvPr/>
        </p:nvSpPr>
        <p:spPr>
          <a:xfrm>
            <a:off x="6333299" y="3550164"/>
            <a:ext cx="383214" cy="331173"/>
          </a:xfrm>
          <a:prstGeom prst="arc">
            <a:avLst>
              <a:gd name="adj1" fmla="val 15967417"/>
              <a:gd name="adj2" fmla="val 6180691"/>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cxnSp>
        <p:nvCxnSpPr>
          <p:cNvPr id="163" name="直线箭头连接符 162">
            <a:extLst>
              <a:ext uri="{FF2B5EF4-FFF2-40B4-BE49-F238E27FC236}">
                <a16:creationId xmlns:a16="http://schemas.microsoft.com/office/drawing/2014/main" id="{4EBB4A2B-2EE9-404F-97D5-6CEA6DD9F6C0}"/>
              </a:ext>
            </a:extLst>
          </p:cNvPr>
          <p:cNvCxnSpPr>
            <a:cxnSpLocks/>
            <a:stCxn id="137" idx="2"/>
            <a:endCxn id="149" idx="0"/>
          </p:cNvCxnSpPr>
          <p:nvPr/>
        </p:nvCxnSpPr>
        <p:spPr>
          <a:xfrm>
            <a:off x="6722596" y="3538739"/>
            <a:ext cx="0" cy="621778"/>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sp>
        <p:nvSpPr>
          <p:cNvPr id="170" name="文本框 169">
            <a:extLst>
              <a:ext uri="{FF2B5EF4-FFF2-40B4-BE49-F238E27FC236}">
                <a16:creationId xmlns:a16="http://schemas.microsoft.com/office/drawing/2014/main" id="{89A9659D-99AA-254D-9976-0DB8FDF851CF}"/>
              </a:ext>
            </a:extLst>
          </p:cNvPr>
          <p:cNvSpPr txBox="1"/>
          <p:nvPr/>
        </p:nvSpPr>
        <p:spPr>
          <a:xfrm>
            <a:off x="6064017" y="3402354"/>
            <a:ext cx="502061"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GTP</a:t>
            </a:r>
            <a:endParaRPr kumimoji="1" lang="zh-CN" altLang="en-US" sz="1200" b="1" dirty="0">
              <a:latin typeface="Times New Roman" panose="02020603050405020304" pitchFamily="18" charset="0"/>
              <a:cs typeface="Times New Roman" panose="02020603050405020304" pitchFamily="18" charset="0"/>
            </a:endParaRPr>
          </a:p>
        </p:txBody>
      </p:sp>
      <p:sp>
        <p:nvSpPr>
          <p:cNvPr id="171" name="文本框 170">
            <a:extLst>
              <a:ext uri="{FF2B5EF4-FFF2-40B4-BE49-F238E27FC236}">
                <a16:creationId xmlns:a16="http://schemas.microsoft.com/office/drawing/2014/main" id="{7B3B4C5F-82CF-F44C-AB75-6C7E448E4252}"/>
              </a:ext>
            </a:extLst>
          </p:cNvPr>
          <p:cNvSpPr txBox="1"/>
          <p:nvPr/>
        </p:nvSpPr>
        <p:spPr>
          <a:xfrm>
            <a:off x="5774493" y="3730630"/>
            <a:ext cx="736099"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GDP+Pi</a:t>
            </a:r>
            <a:endParaRPr kumimoji="1" lang="zh-CN" altLang="en-US" sz="1200" b="1" dirty="0">
              <a:latin typeface="Times New Roman" panose="02020603050405020304" pitchFamily="18" charset="0"/>
              <a:cs typeface="Times New Roman" panose="02020603050405020304" pitchFamily="18" charset="0"/>
            </a:endParaRPr>
          </a:p>
        </p:txBody>
      </p:sp>
      <p:cxnSp>
        <p:nvCxnSpPr>
          <p:cNvPr id="173" name="直线箭头连接符 172">
            <a:extLst>
              <a:ext uri="{FF2B5EF4-FFF2-40B4-BE49-F238E27FC236}">
                <a16:creationId xmlns:a16="http://schemas.microsoft.com/office/drawing/2014/main" id="{DAE5770E-2634-A14F-BCCC-0D02F10AC143}"/>
              </a:ext>
            </a:extLst>
          </p:cNvPr>
          <p:cNvCxnSpPr>
            <a:endCxn id="10" idx="3"/>
          </p:cNvCxnSpPr>
          <p:nvPr/>
        </p:nvCxnSpPr>
        <p:spPr>
          <a:xfrm flipH="1">
            <a:off x="5882654" y="4538411"/>
            <a:ext cx="836956" cy="1403017"/>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sp>
        <p:nvSpPr>
          <p:cNvPr id="174" name="弧 173">
            <a:extLst>
              <a:ext uri="{FF2B5EF4-FFF2-40B4-BE49-F238E27FC236}">
                <a16:creationId xmlns:a16="http://schemas.microsoft.com/office/drawing/2014/main" id="{551C5365-0DFE-2C45-ADEF-3E5143642CDD}"/>
              </a:ext>
            </a:extLst>
          </p:cNvPr>
          <p:cNvSpPr/>
          <p:nvPr/>
        </p:nvSpPr>
        <p:spPr>
          <a:xfrm rot="6371444">
            <a:off x="6374496" y="3863089"/>
            <a:ext cx="451542" cy="218098"/>
          </a:xfrm>
          <a:prstGeom prst="arc">
            <a:avLst>
              <a:gd name="adj1" fmla="val 14065227"/>
              <a:gd name="adj2" fmla="val 241851"/>
            </a:avLst>
          </a:prstGeom>
          <a:ln w="12700" cmpd="sng">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75" name="文本框 174">
            <a:extLst>
              <a:ext uri="{FF2B5EF4-FFF2-40B4-BE49-F238E27FC236}">
                <a16:creationId xmlns:a16="http://schemas.microsoft.com/office/drawing/2014/main" id="{F285CE9C-ABDC-6141-96E6-BE77CF4FB89B}"/>
              </a:ext>
            </a:extLst>
          </p:cNvPr>
          <p:cNvSpPr txBox="1"/>
          <p:nvPr/>
        </p:nvSpPr>
        <p:spPr>
          <a:xfrm>
            <a:off x="6152446" y="4047349"/>
            <a:ext cx="466794"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CO</a:t>
            </a:r>
            <a:r>
              <a:rPr kumimoji="1" lang="en-US" altLang="zh-CN" sz="1200" b="1" baseline="-25000" dirty="0">
                <a:latin typeface="Times New Roman" panose="02020603050405020304" pitchFamily="18" charset="0"/>
                <a:cs typeface="Times New Roman" panose="02020603050405020304" pitchFamily="18" charset="0"/>
              </a:rPr>
              <a:t>2</a:t>
            </a:r>
            <a:endParaRPr kumimoji="1" lang="zh-CN" altLang="en-US" sz="1200" b="1" dirty="0">
              <a:latin typeface="Times New Roman" panose="02020603050405020304" pitchFamily="18" charset="0"/>
              <a:cs typeface="Times New Roman" panose="02020603050405020304" pitchFamily="18" charset="0"/>
            </a:endParaRPr>
          </a:p>
        </p:txBody>
      </p:sp>
      <p:sp>
        <p:nvSpPr>
          <p:cNvPr id="188" name="灯片编号占位符 187">
            <a:extLst>
              <a:ext uri="{FF2B5EF4-FFF2-40B4-BE49-F238E27FC236}">
                <a16:creationId xmlns:a16="http://schemas.microsoft.com/office/drawing/2014/main" id="{02D244C9-1503-6E44-8D6E-FF89C09B9301}"/>
              </a:ext>
            </a:extLst>
          </p:cNvPr>
          <p:cNvSpPr>
            <a:spLocks noGrp="1"/>
          </p:cNvSpPr>
          <p:nvPr>
            <p:ph type="sldNum" sz="quarter" idx="12"/>
          </p:nvPr>
        </p:nvSpPr>
        <p:spPr/>
        <p:txBody>
          <a:bodyPr/>
          <a:lstStyle/>
          <a:p>
            <a:fld id="{95179704-EFDC-584D-9064-A59D55EEFD70}" type="slidenum">
              <a:rPr kumimoji="1" lang="zh-CN" altLang="en-US" smtClean="0"/>
              <a:t>2</a:t>
            </a:fld>
            <a:endParaRPr kumimoji="1" lang="zh-CN" altLang="en-US"/>
          </a:p>
        </p:txBody>
      </p:sp>
      <p:sp>
        <p:nvSpPr>
          <p:cNvPr id="191" name="文本框 190">
            <a:extLst>
              <a:ext uri="{FF2B5EF4-FFF2-40B4-BE49-F238E27FC236}">
                <a16:creationId xmlns:a16="http://schemas.microsoft.com/office/drawing/2014/main" id="{718C7585-8BB3-8A49-A615-12F3D2CB5C41}"/>
              </a:ext>
            </a:extLst>
          </p:cNvPr>
          <p:cNvSpPr txBox="1"/>
          <p:nvPr/>
        </p:nvSpPr>
        <p:spPr>
          <a:xfrm>
            <a:off x="6959669" y="5750847"/>
            <a:ext cx="2672526"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Fructose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1,6-biphosphate</a:t>
            </a:r>
            <a:endParaRPr kumimoji="1" lang="zh-CN" altLang="en-US" b="1" dirty="0">
              <a:latin typeface="Times New Roman" panose="02020603050405020304" pitchFamily="18" charset="0"/>
              <a:cs typeface="Times New Roman" panose="02020603050405020304" pitchFamily="18" charset="0"/>
            </a:endParaRPr>
          </a:p>
        </p:txBody>
      </p:sp>
      <p:sp>
        <p:nvSpPr>
          <p:cNvPr id="192" name="文本框 191">
            <a:extLst>
              <a:ext uri="{FF2B5EF4-FFF2-40B4-BE49-F238E27FC236}">
                <a16:creationId xmlns:a16="http://schemas.microsoft.com/office/drawing/2014/main" id="{C01F7442-6638-C947-AC79-69744AE6D2E2}"/>
              </a:ext>
            </a:extLst>
          </p:cNvPr>
          <p:cNvSpPr txBox="1"/>
          <p:nvPr/>
        </p:nvSpPr>
        <p:spPr>
          <a:xfrm>
            <a:off x="7905502" y="4580545"/>
            <a:ext cx="2230098"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Glucose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6-phosphate</a:t>
            </a:r>
            <a:endParaRPr kumimoji="1" lang="zh-CN" altLang="en-US" b="1" dirty="0">
              <a:latin typeface="Times New Roman" panose="02020603050405020304" pitchFamily="18" charset="0"/>
              <a:cs typeface="Times New Roman" panose="02020603050405020304" pitchFamily="18" charset="0"/>
            </a:endParaRPr>
          </a:p>
        </p:txBody>
      </p:sp>
      <p:sp>
        <p:nvSpPr>
          <p:cNvPr id="193" name="文本框 192">
            <a:extLst>
              <a:ext uri="{FF2B5EF4-FFF2-40B4-BE49-F238E27FC236}">
                <a16:creationId xmlns:a16="http://schemas.microsoft.com/office/drawing/2014/main" id="{278BF682-A387-E342-9FE1-6EE1CB33D1E7}"/>
              </a:ext>
            </a:extLst>
          </p:cNvPr>
          <p:cNvSpPr txBox="1"/>
          <p:nvPr/>
        </p:nvSpPr>
        <p:spPr>
          <a:xfrm>
            <a:off x="9268654" y="3429000"/>
            <a:ext cx="966931"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Glucose</a:t>
            </a:r>
            <a:endParaRPr kumimoji="1" lang="zh-CN" altLang="en-US" b="1" dirty="0">
              <a:latin typeface="Times New Roman" panose="02020603050405020304" pitchFamily="18" charset="0"/>
              <a:cs typeface="Times New Roman" panose="02020603050405020304" pitchFamily="18" charset="0"/>
            </a:endParaRPr>
          </a:p>
        </p:txBody>
      </p:sp>
      <p:grpSp>
        <p:nvGrpSpPr>
          <p:cNvPr id="194" name="组合 193">
            <a:extLst>
              <a:ext uri="{FF2B5EF4-FFF2-40B4-BE49-F238E27FC236}">
                <a16:creationId xmlns:a16="http://schemas.microsoft.com/office/drawing/2014/main" id="{BC7EE3ED-A809-B849-9768-20FAC48843F1}"/>
              </a:ext>
            </a:extLst>
          </p:cNvPr>
          <p:cNvGrpSpPr/>
          <p:nvPr/>
        </p:nvGrpSpPr>
        <p:grpSpPr>
          <a:xfrm>
            <a:off x="6018929" y="5858916"/>
            <a:ext cx="895009" cy="147344"/>
            <a:chOff x="2636106" y="516231"/>
            <a:chExt cx="913918" cy="147344"/>
          </a:xfrm>
        </p:grpSpPr>
        <p:cxnSp>
          <p:nvCxnSpPr>
            <p:cNvPr id="195" name="直线连接符 194">
              <a:extLst>
                <a:ext uri="{FF2B5EF4-FFF2-40B4-BE49-F238E27FC236}">
                  <a16:creationId xmlns:a16="http://schemas.microsoft.com/office/drawing/2014/main" id="{CF9435B5-396F-9849-9777-7E92471DC24F}"/>
                </a:ext>
              </a:extLst>
            </p:cNvPr>
            <p:cNvCxnSpPr>
              <a:cxnSpLocks/>
            </p:cNvCxnSpPr>
            <p:nvPr/>
          </p:nvCxnSpPr>
          <p:spPr>
            <a:xfrm>
              <a:off x="2638853" y="572860"/>
              <a:ext cx="911171" cy="0"/>
            </a:xfrm>
            <a:prstGeom prst="line">
              <a:avLst/>
            </a:prstGeom>
            <a:ln w="15875" cmpd="sng">
              <a:tailEnd type="none"/>
            </a:ln>
          </p:spPr>
          <p:style>
            <a:lnRef idx="1">
              <a:schemeClr val="dk1"/>
            </a:lnRef>
            <a:fillRef idx="0">
              <a:schemeClr val="dk1"/>
            </a:fillRef>
            <a:effectRef idx="0">
              <a:schemeClr val="dk1"/>
            </a:effectRef>
            <a:fontRef idx="minor">
              <a:schemeClr val="tx1"/>
            </a:fontRef>
          </p:style>
        </p:cxnSp>
        <p:cxnSp>
          <p:nvCxnSpPr>
            <p:cNvPr id="196" name="直线连接符 195">
              <a:extLst>
                <a:ext uri="{FF2B5EF4-FFF2-40B4-BE49-F238E27FC236}">
                  <a16:creationId xmlns:a16="http://schemas.microsoft.com/office/drawing/2014/main" id="{07197EFB-F608-E549-89E8-88D10EC41F87}"/>
                </a:ext>
              </a:extLst>
            </p:cNvPr>
            <p:cNvCxnSpPr>
              <a:cxnSpLocks/>
            </p:cNvCxnSpPr>
            <p:nvPr/>
          </p:nvCxnSpPr>
          <p:spPr>
            <a:xfrm>
              <a:off x="2636106" y="608726"/>
              <a:ext cx="911171" cy="0"/>
            </a:xfrm>
            <a:prstGeom prst="line">
              <a:avLst/>
            </a:prstGeom>
            <a:ln w="15875">
              <a:tailEnd type="none"/>
            </a:ln>
          </p:spPr>
          <p:style>
            <a:lnRef idx="1">
              <a:schemeClr val="dk1"/>
            </a:lnRef>
            <a:fillRef idx="0">
              <a:schemeClr val="dk1"/>
            </a:fillRef>
            <a:effectRef idx="0">
              <a:schemeClr val="dk1"/>
            </a:effectRef>
            <a:fontRef idx="minor">
              <a:schemeClr val="tx1"/>
            </a:fontRef>
          </p:style>
        </p:cxnSp>
        <p:cxnSp>
          <p:nvCxnSpPr>
            <p:cNvPr id="197" name="直线连接符 196">
              <a:extLst>
                <a:ext uri="{FF2B5EF4-FFF2-40B4-BE49-F238E27FC236}">
                  <a16:creationId xmlns:a16="http://schemas.microsoft.com/office/drawing/2014/main" id="{52E4EA2F-45C3-034D-8ED4-95FBCD39F5A6}"/>
                </a:ext>
              </a:extLst>
            </p:cNvPr>
            <p:cNvCxnSpPr/>
            <p:nvPr/>
          </p:nvCxnSpPr>
          <p:spPr>
            <a:xfrm>
              <a:off x="2638853" y="606425"/>
              <a:ext cx="53975" cy="57150"/>
            </a:xfrm>
            <a:prstGeom prst="line">
              <a:avLst/>
            </a:prstGeom>
            <a:ln w="15875" cmpd="sng">
              <a:tailEnd type="none"/>
            </a:ln>
          </p:spPr>
          <p:style>
            <a:lnRef idx="1">
              <a:schemeClr val="dk1"/>
            </a:lnRef>
            <a:fillRef idx="0">
              <a:schemeClr val="dk1"/>
            </a:fillRef>
            <a:effectRef idx="0">
              <a:schemeClr val="dk1"/>
            </a:effectRef>
            <a:fontRef idx="minor">
              <a:schemeClr val="tx1"/>
            </a:fontRef>
          </p:style>
        </p:cxnSp>
        <p:cxnSp>
          <p:nvCxnSpPr>
            <p:cNvPr id="198" name="直线连接符 197">
              <a:extLst>
                <a:ext uri="{FF2B5EF4-FFF2-40B4-BE49-F238E27FC236}">
                  <a16:creationId xmlns:a16="http://schemas.microsoft.com/office/drawing/2014/main" id="{FDD76B00-46AF-044C-B8A8-C7E2204EB339}"/>
                </a:ext>
              </a:extLst>
            </p:cNvPr>
            <p:cNvCxnSpPr>
              <a:cxnSpLocks/>
            </p:cNvCxnSpPr>
            <p:nvPr/>
          </p:nvCxnSpPr>
          <p:spPr>
            <a:xfrm>
              <a:off x="3495691" y="516231"/>
              <a:ext cx="53975" cy="57150"/>
            </a:xfrm>
            <a:prstGeom prst="line">
              <a:avLst/>
            </a:prstGeom>
            <a:ln w="15875" cmpd="sng">
              <a:tailEnd type="none"/>
            </a:ln>
          </p:spPr>
          <p:style>
            <a:lnRef idx="1">
              <a:schemeClr val="dk1"/>
            </a:lnRef>
            <a:fillRef idx="0">
              <a:schemeClr val="dk1"/>
            </a:fillRef>
            <a:effectRef idx="0">
              <a:schemeClr val="dk1"/>
            </a:effectRef>
            <a:fontRef idx="minor">
              <a:schemeClr val="tx1"/>
            </a:fontRef>
          </p:style>
        </p:cxnSp>
      </p:grpSp>
      <p:sp>
        <p:nvSpPr>
          <p:cNvPr id="199" name="文本框 198">
            <a:extLst>
              <a:ext uri="{FF2B5EF4-FFF2-40B4-BE49-F238E27FC236}">
                <a16:creationId xmlns:a16="http://schemas.microsoft.com/office/drawing/2014/main" id="{A228ED5F-F0F4-5F4C-9AD4-E10A41720356}"/>
              </a:ext>
            </a:extLst>
          </p:cNvPr>
          <p:cNvSpPr txBox="1"/>
          <p:nvPr/>
        </p:nvSpPr>
        <p:spPr>
          <a:xfrm>
            <a:off x="6059388" y="5903778"/>
            <a:ext cx="853119" cy="276999"/>
          </a:xfrm>
          <a:prstGeom prst="rect">
            <a:avLst/>
          </a:prstGeom>
          <a:noFill/>
        </p:spPr>
        <p:txBody>
          <a:bodyPr wrap="non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Glycolysis</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sp>
        <p:nvSpPr>
          <p:cNvPr id="200" name="文本框 199">
            <a:hlinkClick r:id="rId6" action="ppaction://hlinksldjump"/>
            <a:extLst>
              <a:ext uri="{FF2B5EF4-FFF2-40B4-BE49-F238E27FC236}">
                <a16:creationId xmlns:a16="http://schemas.microsoft.com/office/drawing/2014/main" id="{4617887C-937B-3541-A5C1-DA394E379F53}"/>
              </a:ext>
            </a:extLst>
          </p:cNvPr>
          <p:cNvSpPr txBox="1"/>
          <p:nvPr/>
        </p:nvSpPr>
        <p:spPr>
          <a:xfrm>
            <a:off x="5957780" y="5641038"/>
            <a:ext cx="1271502" cy="276999"/>
          </a:xfrm>
          <a:prstGeom prst="rect">
            <a:avLst/>
          </a:prstGeom>
          <a:noFill/>
          <a:ln>
            <a:solidFill>
              <a:schemeClr val="accent5"/>
            </a:solidFill>
          </a:ln>
        </p:spPr>
        <p:txBody>
          <a:bodyPr wrap="non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Gluconeogenesis</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cxnSp>
        <p:nvCxnSpPr>
          <p:cNvPr id="202" name="直线箭头连接符 201">
            <a:extLst>
              <a:ext uri="{FF2B5EF4-FFF2-40B4-BE49-F238E27FC236}">
                <a16:creationId xmlns:a16="http://schemas.microsoft.com/office/drawing/2014/main" id="{8279E733-07B5-4D40-97A3-F3724699E418}"/>
              </a:ext>
            </a:extLst>
          </p:cNvPr>
          <p:cNvCxnSpPr>
            <a:stCxn id="191" idx="0"/>
            <a:endCxn id="192" idx="2"/>
          </p:cNvCxnSpPr>
          <p:nvPr/>
        </p:nvCxnSpPr>
        <p:spPr>
          <a:xfrm flipV="1">
            <a:off x="8295932" y="4949877"/>
            <a:ext cx="724619" cy="800970"/>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cxnSp>
        <p:nvCxnSpPr>
          <p:cNvPr id="204" name="直线箭头连接符 203">
            <a:extLst>
              <a:ext uri="{FF2B5EF4-FFF2-40B4-BE49-F238E27FC236}">
                <a16:creationId xmlns:a16="http://schemas.microsoft.com/office/drawing/2014/main" id="{64791CC0-D711-3340-9718-76FAEBFAAEC2}"/>
              </a:ext>
            </a:extLst>
          </p:cNvPr>
          <p:cNvCxnSpPr>
            <a:stCxn id="192" idx="0"/>
            <a:endCxn id="193" idx="2"/>
          </p:cNvCxnSpPr>
          <p:nvPr/>
        </p:nvCxnSpPr>
        <p:spPr>
          <a:xfrm flipV="1">
            <a:off x="9020551" y="3798332"/>
            <a:ext cx="731569" cy="782213"/>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sp>
        <p:nvSpPr>
          <p:cNvPr id="207" name="文本框 206">
            <a:hlinkClick r:id="rId7" action="ppaction://hlinksldjump"/>
            <a:extLst>
              <a:ext uri="{FF2B5EF4-FFF2-40B4-BE49-F238E27FC236}">
                <a16:creationId xmlns:a16="http://schemas.microsoft.com/office/drawing/2014/main" id="{103C8C3B-56EF-DE4B-8C03-B88E65EFF573}"/>
              </a:ext>
            </a:extLst>
          </p:cNvPr>
          <p:cNvSpPr txBox="1"/>
          <p:nvPr/>
        </p:nvSpPr>
        <p:spPr>
          <a:xfrm>
            <a:off x="8616515" y="5317389"/>
            <a:ext cx="1140245" cy="461665"/>
          </a:xfrm>
          <a:prstGeom prst="rect">
            <a:avLst/>
          </a:prstGeom>
          <a:noFill/>
          <a:ln>
            <a:solidFill>
              <a:schemeClr val="accent5"/>
            </a:solidFill>
          </a:ln>
        </p:spPr>
        <p:txBody>
          <a:bodyPr wrap="squar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Fructose</a:t>
            </a:r>
            <a:r>
              <a:rPr kumimoji="1" lang="zh-CN" altLang="en-US" sz="1200" b="1" dirty="0">
                <a:solidFill>
                  <a:schemeClr val="accent1"/>
                </a:solidFill>
                <a:latin typeface="Times New Roman" panose="02020603050405020304" pitchFamily="18" charset="0"/>
                <a:cs typeface="Times New Roman" panose="02020603050405020304" pitchFamily="18" charset="0"/>
              </a:rPr>
              <a:t> </a:t>
            </a:r>
            <a:r>
              <a:rPr kumimoji="1" lang="en-US" altLang="zh-CN" sz="1200" b="1" dirty="0">
                <a:solidFill>
                  <a:schemeClr val="accent1"/>
                </a:solidFill>
                <a:latin typeface="Times New Roman" panose="02020603050405020304" pitchFamily="18" charset="0"/>
                <a:cs typeface="Times New Roman" panose="02020603050405020304" pitchFamily="18" charset="0"/>
              </a:rPr>
              <a:t>1,6-phosphatase</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cxnSp>
        <p:nvCxnSpPr>
          <p:cNvPr id="209" name="直线箭头连接符 208">
            <a:extLst>
              <a:ext uri="{FF2B5EF4-FFF2-40B4-BE49-F238E27FC236}">
                <a16:creationId xmlns:a16="http://schemas.microsoft.com/office/drawing/2014/main" id="{0C50F74F-664D-1C4F-A313-71BBD38A3B6E}"/>
              </a:ext>
            </a:extLst>
          </p:cNvPr>
          <p:cNvCxnSpPr>
            <a:cxnSpLocks/>
            <a:stCxn id="191" idx="0"/>
          </p:cNvCxnSpPr>
          <p:nvPr/>
        </p:nvCxnSpPr>
        <p:spPr>
          <a:xfrm flipV="1">
            <a:off x="8295932" y="5055140"/>
            <a:ext cx="628223" cy="695707"/>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sp>
        <p:nvSpPr>
          <p:cNvPr id="211" name="文本框 210">
            <a:hlinkClick r:id="rId8" action="ppaction://hlinksldjump"/>
            <a:extLst>
              <a:ext uri="{FF2B5EF4-FFF2-40B4-BE49-F238E27FC236}">
                <a16:creationId xmlns:a16="http://schemas.microsoft.com/office/drawing/2014/main" id="{0A458A79-16A3-E443-997D-A631DE90D2C6}"/>
              </a:ext>
            </a:extLst>
          </p:cNvPr>
          <p:cNvSpPr txBox="1"/>
          <p:nvPr/>
        </p:nvSpPr>
        <p:spPr>
          <a:xfrm>
            <a:off x="9346277" y="4120734"/>
            <a:ext cx="1122217" cy="461665"/>
          </a:xfrm>
          <a:prstGeom prst="rect">
            <a:avLst/>
          </a:prstGeom>
          <a:noFill/>
          <a:ln>
            <a:solidFill>
              <a:schemeClr val="accent5"/>
            </a:solidFill>
          </a:ln>
        </p:spPr>
        <p:txBody>
          <a:bodyPr wrap="square" rtlCol="0">
            <a:spAutoFit/>
          </a:bodyPr>
          <a:lstStyle/>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Glucose</a:t>
            </a:r>
            <a:r>
              <a:rPr kumimoji="1" lang="zh-CN" altLang="en-US" sz="1200" b="1" dirty="0">
                <a:solidFill>
                  <a:schemeClr val="accent1"/>
                </a:solidFill>
                <a:latin typeface="Times New Roman" panose="02020603050405020304" pitchFamily="18" charset="0"/>
                <a:cs typeface="Times New Roman" panose="02020603050405020304" pitchFamily="18" charset="0"/>
              </a:rPr>
              <a:t> </a:t>
            </a:r>
            <a:endParaRPr kumimoji="1" lang="en-US" altLang="zh-CN" sz="1200" b="1" dirty="0">
              <a:solidFill>
                <a:schemeClr val="accent1"/>
              </a:solidFill>
              <a:latin typeface="Times New Roman" panose="02020603050405020304" pitchFamily="18" charset="0"/>
              <a:cs typeface="Times New Roman" panose="02020603050405020304" pitchFamily="18" charset="0"/>
            </a:endParaRPr>
          </a:p>
          <a:p>
            <a:pPr algn="l"/>
            <a:r>
              <a:rPr kumimoji="1" lang="en-US" altLang="zh-CN" sz="1200" b="1" dirty="0">
                <a:solidFill>
                  <a:schemeClr val="accent1"/>
                </a:solidFill>
                <a:latin typeface="Times New Roman" panose="02020603050405020304" pitchFamily="18" charset="0"/>
                <a:cs typeface="Times New Roman" panose="02020603050405020304" pitchFamily="18" charset="0"/>
              </a:rPr>
              <a:t>6-phosphatase</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sp>
        <p:nvSpPr>
          <p:cNvPr id="74" name="操作按钮: 后退或上一个 73">
            <a:hlinkClick r:id="rId9" action="ppaction://hlinksldjump" highlightClick="1"/>
            <a:extLst>
              <a:ext uri="{FF2B5EF4-FFF2-40B4-BE49-F238E27FC236}">
                <a16:creationId xmlns:a16="http://schemas.microsoft.com/office/drawing/2014/main" id="{2B62CC54-A072-F942-B25A-229F9DC22A92}"/>
              </a:ext>
            </a:extLst>
          </p:cNvPr>
          <p:cNvSpPr/>
          <p:nvPr/>
        </p:nvSpPr>
        <p:spPr>
          <a:xfrm>
            <a:off x="182437" y="6102200"/>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cxnSp>
        <p:nvCxnSpPr>
          <p:cNvPr id="75" name="直线箭头连接符 74">
            <a:extLst>
              <a:ext uri="{FF2B5EF4-FFF2-40B4-BE49-F238E27FC236}">
                <a16:creationId xmlns:a16="http://schemas.microsoft.com/office/drawing/2014/main" id="{64E249BF-FD08-9744-99FA-6DEE9BDD89F6}"/>
              </a:ext>
            </a:extLst>
          </p:cNvPr>
          <p:cNvCxnSpPr>
            <a:cxnSpLocks/>
            <a:stCxn id="131" idx="2"/>
            <a:endCxn id="132" idx="0"/>
          </p:cNvCxnSpPr>
          <p:nvPr/>
        </p:nvCxnSpPr>
        <p:spPr>
          <a:xfrm flipH="1">
            <a:off x="6714314" y="1221072"/>
            <a:ext cx="1" cy="205409"/>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93939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D2D269A8-F9F7-8A4B-86DF-418B7A8E8CF6}"/>
              </a:ext>
            </a:extLst>
          </p:cNvPr>
          <p:cNvSpPr>
            <a:spLocks noGrp="1"/>
          </p:cNvSpPr>
          <p:nvPr>
            <p:ph type="sldNum" sz="quarter" idx="12"/>
          </p:nvPr>
        </p:nvSpPr>
        <p:spPr/>
        <p:txBody>
          <a:bodyPr/>
          <a:lstStyle/>
          <a:p>
            <a:fld id="{95179704-EFDC-584D-9064-A59D55EEFD70}" type="slidenum">
              <a:rPr kumimoji="1" lang="zh-CN" altLang="en-US" smtClean="0"/>
              <a:t>3</a:t>
            </a:fld>
            <a:endParaRPr kumimoji="1" lang="zh-CN" altLang="en-US"/>
          </a:p>
        </p:txBody>
      </p:sp>
      <p:sp>
        <p:nvSpPr>
          <p:cNvPr id="3" name="文本框 2">
            <a:extLst>
              <a:ext uri="{FF2B5EF4-FFF2-40B4-BE49-F238E27FC236}">
                <a16:creationId xmlns:a16="http://schemas.microsoft.com/office/drawing/2014/main" id="{FAA4B100-4E47-3946-A77E-1D4644C8E186}"/>
              </a:ext>
            </a:extLst>
          </p:cNvPr>
          <p:cNvSpPr txBox="1"/>
          <p:nvPr/>
        </p:nvSpPr>
        <p:spPr>
          <a:xfrm>
            <a:off x="3974951" y="26700"/>
            <a:ext cx="3958135"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Pyruvate</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carboxylase</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E6D3C2D1-C10E-D141-AC09-1DBBA7FDC38A}"/>
              </a:ext>
            </a:extLst>
          </p:cNvPr>
          <p:cNvSpPr txBox="1"/>
          <p:nvPr/>
        </p:nvSpPr>
        <p:spPr>
          <a:xfrm>
            <a:off x="369181" y="939169"/>
            <a:ext cx="6336419" cy="923330"/>
          </a:xfrm>
          <a:prstGeom prst="rect">
            <a:avLst/>
          </a:prstGeom>
          <a:noFill/>
        </p:spPr>
        <p:txBody>
          <a:bodyPr wrap="square" rtlCol="0">
            <a:spAutoFit/>
          </a:bodyPr>
          <a:lstStyle/>
          <a:p>
            <a:pPr algn="l"/>
            <a:r>
              <a:rPr kumimoji="1" lang="en-US" altLang="zh-CN" b="1" dirty="0">
                <a:latin typeface="Times New Roman" panose="02020603050405020304" pitchFamily="18" charset="0"/>
                <a:cs typeface="Times New Roman" panose="02020603050405020304" pitchFamily="18" charset="0"/>
              </a:rPr>
              <a:t>Biotin</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is</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crucial</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part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of</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carboxylase,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which</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carries</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carboxyl</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group</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and</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transport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it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to</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substrate.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In</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this</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process,</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one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unit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of</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ATP</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is</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consumed.</a:t>
            </a:r>
            <a:r>
              <a:rPr kumimoji="1" lang="zh-CN" altLang="en-US" b="1" dirty="0">
                <a:latin typeface="Times New Roman" panose="02020603050405020304" pitchFamily="18" charset="0"/>
                <a:cs typeface="Times New Roman" panose="02020603050405020304" pitchFamily="18" charset="0"/>
              </a:rPr>
              <a:t>  </a:t>
            </a:r>
          </a:p>
        </p:txBody>
      </p:sp>
      <p:pic>
        <p:nvPicPr>
          <p:cNvPr id="6" name="Picture 6">
            <a:extLst>
              <a:ext uri="{FF2B5EF4-FFF2-40B4-BE49-F238E27FC236}">
                <a16:creationId xmlns:a16="http://schemas.microsoft.com/office/drawing/2014/main" id="{6EFE4060-40C3-8F40-AF0B-6222677FC98F}"/>
              </a:ext>
            </a:extLst>
          </p:cNvPr>
          <p:cNvPicPr>
            <a:picLocks noChangeAspect="1" noChangeArrowheads="1"/>
          </p:cNvPicPr>
          <p:nvPr/>
        </p:nvPicPr>
        <p:blipFill>
          <a:blip r:embed="rId2"/>
          <a:srcRect/>
          <a:stretch>
            <a:fillRect/>
          </a:stretch>
        </p:blipFill>
        <p:spPr bwMode="auto">
          <a:xfrm>
            <a:off x="1099457" y="1908665"/>
            <a:ext cx="4835819" cy="4230877"/>
          </a:xfrm>
          <a:prstGeom prst="rect">
            <a:avLst/>
          </a:prstGeom>
          <a:noFill/>
          <a:ln w="9525">
            <a:noFill/>
            <a:miter lim="800000"/>
            <a:headEnd/>
            <a:tailEnd/>
          </a:ln>
        </p:spPr>
      </p:pic>
      <p:sp>
        <p:nvSpPr>
          <p:cNvPr id="8" name="矩形 7">
            <a:extLst>
              <a:ext uri="{FF2B5EF4-FFF2-40B4-BE49-F238E27FC236}">
                <a16:creationId xmlns:a16="http://schemas.microsoft.com/office/drawing/2014/main" id="{6AE7C812-18FB-7248-B4EB-53F4CF4D25E6}"/>
              </a:ext>
            </a:extLst>
          </p:cNvPr>
          <p:cNvSpPr/>
          <p:nvPr/>
        </p:nvSpPr>
        <p:spPr>
          <a:xfrm>
            <a:off x="369181" y="523670"/>
            <a:ext cx="11169676" cy="369332"/>
          </a:xfrm>
          <a:prstGeom prst="rect">
            <a:avLst/>
          </a:prstGeom>
        </p:spPr>
        <p:txBody>
          <a:bodyPr wrap="square">
            <a:spAutoFit/>
          </a:bodyPr>
          <a:lstStyle/>
          <a:p>
            <a:r>
              <a:rPr lang="en-US" altLang="zh-CN" b="1" baseline="0" dirty="0">
                <a:solidFill>
                  <a:srgbClr val="FF0000"/>
                </a:solidFill>
                <a:latin typeface="Times New Roman" panose="02020603050405020304" pitchFamily="18" charset="0"/>
                <a:cs typeface="Times New Roman" panose="02020603050405020304" pitchFamily="18" charset="0"/>
              </a:rPr>
              <a:t>Pyruvate carboxylase:</a:t>
            </a:r>
            <a:r>
              <a:rPr lang="en-US" altLang="zh-CN" b="1" baseline="0" dirty="0">
                <a:latin typeface="Times New Roman" panose="02020603050405020304" pitchFamily="18" charset="0"/>
                <a:cs typeface="Times New Roman" panose="02020603050405020304" pitchFamily="18" charset="0"/>
              </a:rPr>
              <a:t> the first regulatory enzyme in</a:t>
            </a:r>
            <a:r>
              <a:rPr lang="zh-CN" altLang="en-US" b="1" baseline="0" dirty="0">
                <a:latin typeface="Times New Roman" panose="02020603050405020304" pitchFamily="18" charset="0"/>
                <a:cs typeface="Times New Roman" panose="02020603050405020304" pitchFamily="18" charset="0"/>
              </a:rPr>
              <a:t> </a:t>
            </a:r>
            <a:r>
              <a:rPr lang="en-US" altLang="zh-CN" b="1" baseline="0" dirty="0">
                <a:latin typeface="Times New Roman" panose="02020603050405020304" pitchFamily="18" charset="0"/>
                <a:cs typeface="Times New Roman" panose="02020603050405020304" pitchFamily="18" charset="0"/>
              </a:rPr>
              <a:t>gluconeogenesis, requires </a:t>
            </a:r>
            <a:r>
              <a:rPr lang="en-US" altLang="zh-CN" b="1" i="1" baseline="0" dirty="0">
                <a:latin typeface="Times New Roman" panose="02020603050405020304" pitchFamily="18" charset="0"/>
                <a:cs typeface="Times New Roman" panose="02020603050405020304" pitchFamily="18" charset="0"/>
              </a:rPr>
              <a:t>acetyl-CoA</a:t>
            </a:r>
            <a:r>
              <a:rPr lang="en-US" altLang="zh-CN" b="1" baseline="0" dirty="0">
                <a:latin typeface="Times New Roman" panose="02020603050405020304" pitchFamily="18" charset="0"/>
                <a:cs typeface="Times New Roman" panose="02020603050405020304" pitchFamily="18" charset="0"/>
              </a:rPr>
              <a:t> as a positive effector</a:t>
            </a:r>
          </a:p>
        </p:txBody>
      </p:sp>
      <p:pic>
        <p:nvPicPr>
          <p:cNvPr id="1026" name="Picture 2">
            <a:extLst>
              <a:ext uri="{FF2B5EF4-FFF2-40B4-BE49-F238E27FC236}">
                <a16:creationId xmlns:a16="http://schemas.microsoft.com/office/drawing/2014/main" id="{97D2FCD8-94CC-2741-A9D9-068F3DF968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5600" y="823912"/>
            <a:ext cx="4648200" cy="5715000"/>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3B04F3F3-B5B5-124D-BDD6-8F899D46AA22}"/>
              </a:ext>
            </a:extLst>
          </p:cNvPr>
          <p:cNvSpPr txBox="1"/>
          <p:nvPr/>
        </p:nvSpPr>
        <p:spPr>
          <a:xfrm>
            <a:off x="8820115" y="6356350"/>
            <a:ext cx="3371885" cy="276999"/>
          </a:xfrm>
          <a:prstGeom prst="rect">
            <a:avLst/>
          </a:prstGeom>
          <a:noFill/>
        </p:spPr>
        <p:txBody>
          <a:bodyPr wrap="none" rtlCol="0">
            <a:spAutoFit/>
          </a:bodyPr>
          <a:lstStyle/>
          <a:p>
            <a:r>
              <a:rPr kumimoji="1" lang="en-US" altLang="zh-CN" sz="1200" dirty="0">
                <a:latin typeface="Times New Roman" panose="02020603050405020304" pitchFamily="18" charset="0"/>
                <a:cs typeface="Times New Roman" panose="02020603050405020304" pitchFamily="18" charset="0"/>
              </a:rPr>
              <a:t>https://</a:t>
            </a:r>
            <a:r>
              <a:rPr kumimoji="1" lang="en-US" altLang="zh-CN" sz="1200" dirty="0" err="1">
                <a:latin typeface="Times New Roman" panose="02020603050405020304" pitchFamily="18" charset="0"/>
                <a:cs typeface="Times New Roman" panose="02020603050405020304" pitchFamily="18" charset="0"/>
              </a:rPr>
              <a:t>en.wikipedia.org</a:t>
            </a:r>
            <a:r>
              <a:rPr kumimoji="1" lang="en-US" altLang="zh-CN" sz="1200" dirty="0">
                <a:latin typeface="Times New Roman" panose="02020603050405020304" pitchFamily="18" charset="0"/>
                <a:cs typeface="Times New Roman" panose="02020603050405020304" pitchFamily="18" charset="0"/>
              </a:rPr>
              <a:t>/wiki/</a:t>
            </a:r>
            <a:r>
              <a:rPr kumimoji="1" lang="en-US" altLang="zh-CN" sz="1200" dirty="0" err="1">
                <a:latin typeface="Times New Roman" panose="02020603050405020304" pitchFamily="18" charset="0"/>
                <a:cs typeface="Times New Roman" panose="02020603050405020304" pitchFamily="18" charset="0"/>
              </a:rPr>
              <a:t>Pyruvate_carboxylase</a:t>
            </a:r>
            <a:endParaRPr kumimoji="1" lang="zh-CN" altLang="en-US" sz="1200" dirty="0">
              <a:latin typeface="Times New Roman" panose="02020603050405020304" pitchFamily="18" charset="0"/>
              <a:cs typeface="Times New Roman" panose="02020603050405020304" pitchFamily="18" charset="0"/>
            </a:endParaRPr>
          </a:p>
        </p:txBody>
      </p:sp>
      <p:sp>
        <p:nvSpPr>
          <p:cNvPr id="12" name="操作按钮: 后退或上一个 11">
            <a:hlinkClick r:id="rId4" action="ppaction://hlinksldjump" highlightClick="1"/>
            <a:extLst>
              <a:ext uri="{FF2B5EF4-FFF2-40B4-BE49-F238E27FC236}">
                <a16:creationId xmlns:a16="http://schemas.microsoft.com/office/drawing/2014/main" id="{B95526D8-CA5E-E849-A4D9-876CEE81AD3A}"/>
              </a:ext>
            </a:extLst>
          </p:cNvPr>
          <p:cNvSpPr/>
          <p:nvPr/>
        </p:nvSpPr>
        <p:spPr>
          <a:xfrm>
            <a:off x="369181" y="6046310"/>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3731529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55927A6E-F037-3B43-8EAF-2AB04BA342DE}"/>
              </a:ext>
            </a:extLst>
          </p:cNvPr>
          <p:cNvPicPr>
            <a:picLocks noChangeAspect="1" noChangeArrowheads="1"/>
          </p:cNvPicPr>
          <p:nvPr/>
        </p:nvPicPr>
        <p:blipFill>
          <a:blip r:embed="rId2"/>
          <a:srcRect/>
          <a:stretch>
            <a:fillRect/>
          </a:stretch>
        </p:blipFill>
        <p:spPr bwMode="auto">
          <a:xfrm>
            <a:off x="5554599" y="955076"/>
            <a:ext cx="6112002" cy="4551415"/>
          </a:xfrm>
          <a:prstGeom prst="rect">
            <a:avLst/>
          </a:prstGeom>
          <a:noFill/>
          <a:ln w="9525">
            <a:noFill/>
            <a:miter lim="800000"/>
            <a:headEnd/>
            <a:tailEnd/>
          </a:ln>
        </p:spPr>
      </p:pic>
      <p:sp>
        <p:nvSpPr>
          <p:cNvPr id="2" name="灯片编号占位符 1">
            <a:extLst>
              <a:ext uri="{FF2B5EF4-FFF2-40B4-BE49-F238E27FC236}">
                <a16:creationId xmlns:a16="http://schemas.microsoft.com/office/drawing/2014/main" id="{E095D5DE-8FCB-8647-B145-B46B8C09DC50}"/>
              </a:ext>
            </a:extLst>
          </p:cNvPr>
          <p:cNvSpPr>
            <a:spLocks noGrp="1"/>
          </p:cNvSpPr>
          <p:nvPr>
            <p:ph type="sldNum" sz="quarter" idx="12"/>
          </p:nvPr>
        </p:nvSpPr>
        <p:spPr/>
        <p:txBody>
          <a:bodyPr/>
          <a:lstStyle/>
          <a:p>
            <a:fld id="{95179704-EFDC-584D-9064-A59D55EEFD70}" type="slidenum">
              <a:rPr kumimoji="1" lang="zh-CN" altLang="en-US" smtClean="0"/>
              <a:t>4</a:t>
            </a:fld>
            <a:endParaRPr kumimoji="1" lang="zh-CN" altLang="en-US"/>
          </a:p>
        </p:txBody>
      </p:sp>
      <p:sp>
        <p:nvSpPr>
          <p:cNvPr id="8" name="文本框 7">
            <a:extLst>
              <a:ext uri="{FF2B5EF4-FFF2-40B4-BE49-F238E27FC236}">
                <a16:creationId xmlns:a16="http://schemas.microsoft.com/office/drawing/2014/main" id="{F090B40C-DDD4-C349-8621-ADE418E7159A}"/>
              </a:ext>
            </a:extLst>
          </p:cNvPr>
          <p:cNvSpPr txBox="1"/>
          <p:nvPr/>
        </p:nvSpPr>
        <p:spPr>
          <a:xfrm>
            <a:off x="4254085" y="14990"/>
            <a:ext cx="3683829"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PEP</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Carboxykinase</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0622D43A-77B7-4249-9B4E-C45BA40D1889}"/>
              </a:ext>
            </a:extLst>
          </p:cNvPr>
          <p:cNvSpPr txBox="1"/>
          <p:nvPr/>
        </p:nvSpPr>
        <p:spPr>
          <a:xfrm>
            <a:off x="525399" y="1035502"/>
            <a:ext cx="4224677" cy="4154984"/>
          </a:xfrm>
          <a:prstGeom prst="rect">
            <a:avLst/>
          </a:prstGeom>
          <a:noFill/>
        </p:spPr>
        <p:txBody>
          <a:bodyPr wrap="square" rtlCol="0">
            <a:spAutoFit/>
          </a:bodyPr>
          <a:lstStyle/>
          <a:p>
            <a:pPr algn="l"/>
            <a:r>
              <a:rPr kumimoji="1" lang="en-US" altLang="zh-CN" sz="2400" b="1" dirty="0">
                <a:latin typeface="Times New Roman" panose="02020603050405020304" pitchFamily="18" charset="0"/>
                <a:cs typeface="Times New Roman" panose="02020603050405020304" pitchFamily="18" charset="0"/>
              </a:rPr>
              <a:t>This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enzyme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located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both</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cytosol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and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mitochondria.</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If</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material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of</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gluconeogenesis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lactate,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oxaloacetate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converted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to</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PEP</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mitochondria,</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because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oxidation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of</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lactate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will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release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NADH</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cytosol.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Therefore,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cell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doesn’t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need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bring</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NADH</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out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of</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mitochondria</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by</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malate.</a:t>
            </a:r>
            <a:r>
              <a:rPr kumimoji="1" lang="zh-CN" altLang="en-US" sz="2400" b="1" dirty="0">
                <a:latin typeface="Times New Roman" panose="02020603050405020304" pitchFamily="18" charset="0"/>
                <a:cs typeface="Times New Roman" panose="02020603050405020304" pitchFamily="18" charset="0"/>
              </a:rPr>
              <a:t> </a:t>
            </a:r>
          </a:p>
        </p:txBody>
      </p:sp>
      <p:sp>
        <p:nvSpPr>
          <p:cNvPr id="13" name="椭圆 12">
            <a:extLst>
              <a:ext uri="{FF2B5EF4-FFF2-40B4-BE49-F238E27FC236}">
                <a16:creationId xmlns:a16="http://schemas.microsoft.com/office/drawing/2014/main" id="{E018E519-C208-694C-9AAD-06751EBF1BC7}"/>
              </a:ext>
            </a:extLst>
          </p:cNvPr>
          <p:cNvSpPr/>
          <p:nvPr/>
        </p:nvSpPr>
        <p:spPr>
          <a:xfrm>
            <a:off x="9224682" y="2904565"/>
            <a:ext cx="887506" cy="416859"/>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操作按钮: 后退或上一个 13">
            <a:hlinkClick r:id="rId3" action="ppaction://hlinksldjump" highlightClick="1"/>
            <a:extLst>
              <a:ext uri="{FF2B5EF4-FFF2-40B4-BE49-F238E27FC236}">
                <a16:creationId xmlns:a16="http://schemas.microsoft.com/office/drawing/2014/main" id="{BC9EA89E-55E7-C146-9163-30056275B1F3}"/>
              </a:ext>
            </a:extLst>
          </p:cNvPr>
          <p:cNvSpPr/>
          <p:nvPr/>
        </p:nvSpPr>
        <p:spPr>
          <a:xfrm>
            <a:off x="369181" y="6032863"/>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28664645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2191FF0-3DCB-C74C-87E5-262ED5420025}"/>
              </a:ext>
            </a:extLst>
          </p:cNvPr>
          <p:cNvSpPr>
            <a:spLocks noGrp="1"/>
          </p:cNvSpPr>
          <p:nvPr>
            <p:ph type="sldNum" sz="quarter" idx="12"/>
          </p:nvPr>
        </p:nvSpPr>
        <p:spPr/>
        <p:txBody>
          <a:bodyPr/>
          <a:lstStyle/>
          <a:p>
            <a:fld id="{95179704-EFDC-584D-9064-A59D55EEFD70}" type="slidenum">
              <a:rPr kumimoji="1" lang="zh-CN" altLang="en-US" smtClean="0"/>
              <a:t>5</a:t>
            </a:fld>
            <a:endParaRPr kumimoji="1" lang="zh-CN" altLang="en-US"/>
          </a:p>
        </p:txBody>
      </p:sp>
      <p:sp>
        <p:nvSpPr>
          <p:cNvPr id="3" name="文本框 2">
            <a:extLst>
              <a:ext uri="{FF2B5EF4-FFF2-40B4-BE49-F238E27FC236}">
                <a16:creationId xmlns:a16="http://schemas.microsoft.com/office/drawing/2014/main" id="{12B67E8F-43A0-4746-8BDD-4EA38F7105E2}"/>
              </a:ext>
            </a:extLst>
          </p:cNvPr>
          <p:cNvSpPr txBox="1"/>
          <p:nvPr/>
        </p:nvSpPr>
        <p:spPr>
          <a:xfrm>
            <a:off x="3912549" y="0"/>
            <a:ext cx="4366901" cy="584775"/>
          </a:xfrm>
          <a:prstGeom prst="rect">
            <a:avLst/>
          </a:prstGeom>
          <a:noFill/>
        </p:spPr>
        <p:txBody>
          <a:bodyPr wrap="none" rtlCol="0">
            <a:spAutoFit/>
          </a:bodyPr>
          <a:lstStyle/>
          <a:p>
            <a:pPr algn="ctr"/>
            <a:r>
              <a:rPr kumimoji="1" lang="en-US" altLang="zh-CN" sz="3200" b="1" dirty="0">
                <a:solidFill>
                  <a:schemeClr val="accent1"/>
                </a:solidFill>
                <a:latin typeface="Times New Roman" panose="02020603050405020304" pitchFamily="18" charset="0"/>
                <a:cs typeface="Times New Roman" panose="02020603050405020304" pitchFamily="18" charset="0"/>
              </a:rPr>
              <a:t>Glucose</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6-biphophatase</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sp>
        <p:nvSpPr>
          <p:cNvPr id="4" name="文本框 3">
            <a:extLst>
              <a:ext uri="{FF2B5EF4-FFF2-40B4-BE49-F238E27FC236}">
                <a16:creationId xmlns:a16="http://schemas.microsoft.com/office/drawing/2014/main" id="{B6CD3388-6EEE-2546-8619-8EDB4CDAFA73}"/>
              </a:ext>
            </a:extLst>
          </p:cNvPr>
          <p:cNvSpPr txBox="1"/>
          <p:nvPr/>
        </p:nvSpPr>
        <p:spPr>
          <a:xfrm>
            <a:off x="232694" y="790687"/>
            <a:ext cx="5067493" cy="4893647"/>
          </a:xfrm>
          <a:prstGeom prst="rect">
            <a:avLst/>
          </a:prstGeom>
          <a:noFill/>
        </p:spPr>
        <p:txBody>
          <a:bodyPr wrap="square" rtlCol="0">
            <a:spAutoFit/>
          </a:bodyPr>
          <a:lstStyle/>
          <a:p>
            <a:pPr algn="l"/>
            <a:r>
              <a:rPr kumimoji="1" lang="en-US" altLang="zh-CN" sz="2400" b="1" dirty="0">
                <a:latin typeface="Times New Roman" panose="02020603050405020304" pitchFamily="18" charset="0"/>
                <a:cs typeface="Times New Roman" panose="02020603050405020304" pitchFamily="18" charset="0"/>
              </a:rPr>
              <a:t>This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enzyme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catalyzes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one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important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irreversible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reaction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from</a:t>
            </a:r>
            <a:r>
              <a:rPr kumimoji="1" lang="zh-CN" altLang="en-US" sz="2400" b="1" dirty="0">
                <a:solidFill>
                  <a:srgbClr val="FF0000"/>
                </a:solidFill>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glucose</a:t>
            </a:r>
            <a:r>
              <a:rPr kumimoji="1" lang="zh-CN" altLang="en-US" sz="2400" b="1" dirty="0">
                <a:solidFill>
                  <a:srgbClr val="FF0000"/>
                </a:solidFill>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6-phosphate</a:t>
            </a:r>
            <a:r>
              <a:rPr kumimoji="1" lang="zh-CN" altLang="en-US" sz="2400" b="1" dirty="0">
                <a:solidFill>
                  <a:srgbClr val="FF0000"/>
                </a:solidFill>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to</a:t>
            </a:r>
            <a:r>
              <a:rPr kumimoji="1" lang="zh-CN" altLang="en-US" sz="2400" b="1" dirty="0">
                <a:solidFill>
                  <a:srgbClr val="FF0000"/>
                </a:solidFill>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glucose</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which</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makes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final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product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of</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gluconeogenesis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can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released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blood.</a:t>
            </a:r>
            <a:r>
              <a:rPr kumimoji="1" lang="zh-CN" altLang="en-US" sz="2400" b="1" dirty="0">
                <a:latin typeface="Times New Roman" panose="02020603050405020304" pitchFamily="18" charset="0"/>
                <a:cs typeface="Times New Roman" panose="02020603050405020304" pitchFamily="18" charset="0"/>
              </a:rPr>
              <a:t> </a:t>
            </a:r>
            <a:endParaRPr kumimoji="1" lang="en-US" altLang="zh-CN" sz="2400" b="1" dirty="0">
              <a:latin typeface="Times New Roman" panose="02020603050405020304" pitchFamily="18" charset="0"/>
              <a:cs typeface="Times New Roman" panose="02020603050405020304" pitchFamily="18" charset="0"/>
            </a:endParaRPr>
          </a:p>
          <a:p>
            <a:pPr algn="l"/>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enzyme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membrane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protein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located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endoplasm</a:t>
            </a:r>
            <a:r>
              <a:rPr kumimoji="1" lang="zh-CN" altLang="en-US" sz="2400" b="1" dirty="0">
                <a:solidFill>
                  <a:srgbClr val="FF0000"/>
                </a:solidFill>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reticulum</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However,</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absent</a:t>
            </a:r>
            <a:r>
              <a:rPr kumimoji="1" lang="zh-CN" altLang="en-US" sz="2400" b="1" dirty="0">
                <a:solidFill>
                  <a:srgbClr val="FF0000"/>
                </a:solidFill>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in</a:t>
            </a:r>
            <a:r>
              <a:rPr kumimoji="1" lang="zh-CN" altLang="en-US" sz="2400" b="1" dirty="0">
                <a:solidFill>
                  <a:srgbClr val="FF0000"/>
                </a:solidFill>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muscle</a:t>
            </a:r>
            <a:r>
              <a:rPr kumimoji="1" lang="zh-CN" altLang="en-US" sz="2400" b="1" dirty="0">
                <a:solidFill>
                  <a:srgbClr val="FF0000"/>
                </a:solidFill>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cells</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because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glucose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muscle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mainly</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consumed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by</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itself</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whereas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hepatocyte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should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release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glucose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blood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to</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regulate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blood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glucose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concentration.</a:t>
            </a:r>
            <a:r>
              <a:rPr kumimoji="1" lang="zh-CN" altLang="en-US" sz="2400" b="1" dirty="0">
                <a:latin typeface="Times New Roman" panose="02020603050405020304" pitchFamily="18" charset="0"/>
                <a:cs typeface="Times New Roman" panose="02020603050405020304" pitchFamily="18" charset="0"/>
              </a:rPr>
              <a:t>  </a:t>
            </a:r>
            <a:endParaRPr kumimoji="1" lang="en-US" altLang="zh-CN" sz="2400" b="1" dirty="0">
              <a:latin typeface="Times New Roman" panose="02020603050405020304" pitchFamily="18" charset="0"/>
              <a:cs typeface="Times New Roman" panose="02020603050405020304" pitchFamily="18" charset="0"/>
            </a:endParaRPr>
          </a:p>
        </p:txBody>
      </p:sp>
      <p:pic>
        <p:nvPicPr>
          <p:cNvPr id="5" name="Picture 5" descr="An image depicting hydroysis of glucose 6-phosphate by glucose 6-phosphatase of the ER.&#10;There is a large purple box representing cytosol. Inside that box is a large oval white image and jetting out at the bottom of the box, which represents ER lumen; it is surrounded by yellow line with blue edges. G6P is outside these lines and has an arrow going down, with G6P transporter (t1) in the middle. The arrow then points right to G6P. From G6P, one arrow with two ends points to glucose and Pi. On top of the arrow (before they split) sits an orange ovular shape representing glucose 6-phosphate. Glucose has an arrow pointing right, using glucose transporter (T2) to break through the ER lumen. The arrow points to glucose, which then points right to GLUT2, which breaks through the plasma membrane, and goes right and down through an orange box representing the capillary. The capillary's caption states, &quot;Increased blood glucose concentration. From the Pi inside the ER lumen, and arrow breaks through the ER lumen, using a P1 transporter (T3), to P1. ">
            <a:extLst>
              <a:ext uri="{FF2B5EF4-FFF2-40B4-BE49-F238E27FC236}">
                <a16:creationId xmlns:a16="http://schemas.microsoft.com/office/drawing/2014/main" id="{97CA0714-34BC-214F-8D2B-C9AC2539B9D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300188" y="790687"/>
            <a:ext cx="6310520" cy="31869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a:extLst>
              <a:ext uri="{FF2B5EF4-FFF2-40B4-BE49-F238E27FC236}">
                <a16:creationId xmlns:a16="http://schemas.microsoft.com/office/drawing/2014/main" id="{FC4310C4-3245-A446-87F3-5247AE9F3790}"/>
              </a:ext>
            </a:extLst>
          </p:cNvPr>
          <p:cNvPicPr>
            <a:picLocks noChangeAspect="1"/>
          </p:cNvPicPr>
          <p:nvPr/>
        </p:nvPicPr>
        <p:blipFill>
          <a:blip r:embed="rId3"/>
          <a:stretch>
            <a:fillRect/>
          </a:stretch>
        </p:blipFill>
        <p:spPr>
          <a:xfrm>
            <a:off x="5306506" y="3975507"/>
            <a:ext cx="5759076" cy="2017216"/>
          </a:xfrm>
          <a:prstGeom prst="rect">
            <a:avLst/>
          </a:prstGeom>
        </p:spPr>
      </p:pic>
      <p:sp>
        <p:nvSpPr>
          <p:cNvPr id="8" name="操作按钮: 后退或上一个 7">
            <a:hlinkClick r:id="rId4" action="ppaction://hlinksldjump" highlightClick="1"/>
            <a:extLst>
              <a:ext uri="{FF2B5EF4-FFF2-40B4-BE49-F238E27FC236}">
                <a16:creationId xmlns:a16="http://schemas.microsoft.com/office/drawing/2014/main" id="{019C69CA-6790-6943-8946-3A3367F5B34B}"/>
              </a:ext>
            </a:extLst>
          </p:cNvPr>
          <p:cNvSpPr/>
          <p:nvPr/>
        </p:nvSpPr>
        <p:spPr>
          <a:xfrm>
            <a:off x="369181" y="6032863"/>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589155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FF47E59-CD1E-D24B-87F7-99AD8B72AA49}"/>
              </a:ext>
            </a:extLst>
          </p:cNvPr>
          <p:cNvSpPr>
            <a:spLocks noGrp="1"/>
          </p:cNvSpPr>
          <p:nvPr>
            <p:ph type="sldNum" sz="quarter" idx="12"/>
          </p:nvPr>
        </p:nvSpPr>
        <p:spPr/>
        <p:txBody>
          <a:bodyPr/>
          <a:lstStyle/>
          <a:p>
            <a:fld id="{95179704-EFDC-584D-9064-A59D55EEFD70}" type="slidenum">
              <a:rPr kumimoji="1" lang="zh-CN" altLang="en-US" smtClean="0"/>
              <a:t>6</a:t>
            </a:fld>
            <a:endParaRPr kumimoji="1" lang="zh-CN" altLang="en-US"/>
          </a:p>
        </p:txBody>
      </p:sp>
      <p:sp>
        <p:nvSpPr>
          <p:cNvPr id="3" name="文本框 2">
            <a:extLst>
              <a:ext uri="{FF2B5EF4-FFF2-40B4-BE49-F238E27FC236}">
                <a16:creationId xmlns:a16="http://schemas.microsoft.com/office/drawing/2014/main" id="{4EF4412C-ADFB-2943-BFC2-3142D8F9446C}"/>
              </a:ext>
            </a:extLst>
          </p:cNvPr>
          <p:cNvSpPr txBox="1"/>
          <p:nvPr/>
        </p:nvSpPr>
        <p:spPr>
          <a:xfrm>
            <a:off x="2768005" y="0"/>
            <a:ext cx="6655989"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Fructose 1,6-phosphatase and PFK-2</a:t>
            </a:r>
            <a:endParaRPr kumimoji="1" lang="zh-CN" altLang="en-US" sz="3200" b="1" dirty="0">
              <a:solidFill>
                <a:schemeClr val="accent1"/>
              </a:solidFill>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1E55135E-D963-6549-A5BB-8A30D26C6B58}"/>
              </a:ext>
            </a:extLst>
          </p:cNvPr>
          <p:cNvSpPr txBox="1"/>
          <p:nvPr/>
        </p:nvSpPr>
        <p:spPr>
          <a:xfrm>
            <a:off x="4962292" y="612616"/>
            <a:ext cx="2730235"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Fructose 1,6-biphosphate </a:t>
            </a:r>
            <a:endParaRPr kumimoji="1" lang="zh-CN" altLang="en-US" b="1" dirty="0">
              <a:latin typeface="Times New Roman" panose="02020603050405020304" pitchFamily="18" charset="0"/>
              <a:cs typeface="Times New Roman" panose="02020603050405020304" pitchFamily="18" charset="0"/>
            </a:endParaRPr>
          </a:p>
        </p:txBody>
      </p:sp>
      <p:cxnSp>
        <p:nvCxnSpPr>
          <p:cNvPr id="6" name="直线箭头连接符 5">
            <a:extLst>
              <a:ext uri="{FF2B5EF4-FFF2-40B4-BE49-F238E27FC236}">
                <a16:creationId xmlns:a16="http://schemas.microsoft.com/office/drawing/2014/main" id="{80E4BCA1-825B-3C48-B61F-07B7316ADDFB}"/>
              </a:ext>
            </a:extLst>
          </p:cNvPr>
          <p:cNvCxnSpPr>
            <a:cxnSpLocks/>
            <a:stCxn id="5" idx="3"/>
            <a:endCxn id="9" idx="1"/>
          </p:cNvCxnSpPr>
          <p:nvPr/>
        </p:nvCxnSpPr>
        <p:spPr>
          <a:xfrm>
            <a:off x="7692527" y="797282"/>
            <a:ext cx="2233702"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9" name="文本框 8">
            <a:extLst>
              <a:ext uri="{FF2B5EF4-FFF2-40B4-BE49-F238E27FC236}">
                <a16:creationId xmlns:a16="http://schemas.microsoft.com/office/drawing/2014/main" id="{227167E2-214F-1344-A829-5F379D305262}"/>
              </a:ext>
            </a:extLst>
          </p:cNvPr>
          <p:cNvSpPr txBox="1"/>
          <p:nvPr/>
        </p:nvSpPr>
        <p:spPr>
          <a:xfrm>
            <a:off x="9926229" y="612616"/>
            <a:ext cx="2364750"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Fructose 6-phosphate </a:t>
            </a:r>
            <a:endParaRPr kumimoji="1" lang="zh-CN" altLang="en-US" b="1" dirty="0">
              <a:latin typeface="Times New Roman" panose="02020603050405020304" pitchFamily="18" charset="0"/>
              <a:cs typeface="Times New Roman" panose="02020603050405020304" pitchFamily="18" charset="0"/>
            </a:endParaRPr>
          </a:p>
        </p:txBody>
      </p:sp>
      <p:sp>
        <p:nvSpPr>
          <p:cNvPr id="14" name="弧 13">
            <a:extLst>
              <a:ext uri="{FF2B5EF4-FFF2-40B4-BE49-F238E27FC236}">
                <a16:creationId xmlns:a16="http://schemas.microsoft.com/office/drawing/2014/main" id="{8B3411C3-922E-AC4C-93A6-E3463134153E}"/>
              </a:ext>
            </a:extLst>
          </p:cNvPr>
          <p:cNvSpPr/>
          <p:nvPr/>
        </p:nvSpPr>
        <p:spPr>
          <a:xfrm rot="1222862">
            <a:off x="9340468" y="811939"/>
            <a:ext cx="451542" cy="218098"/>
          </a:xfrm>
          <a:prstGeom prst="arc">
            <a:avLst>
              <a:gd name="adj1" fmla="val 14065227"/>
              <a:gd name="adj2" fmla="val 241851"/>
            </a:avLst>
          </a:prstGeom>
          <a:ln w="12700" cmpd="sng">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5" name="文本框 14">
            <a:extLst>
              <a:ext uri="{FF2B5EF4-FFF2-40B4-BE49-F238E27FC236}">
                <a16:creationId xmlns:a16="http://schemas.microsoft.com/office/drawing/2014/main" id="{EB626B14-FA35-2C47-9088-B7CCDB9F4085}"/>
              </a:ext>
            </a:extLst>
          </p:cNvPr>
          <p:cNvSpPr txBox="1"/>
          <p:nvPr/>
        </p:nvSpPr>
        <p:spPr>
          <a:xfrm>
            <a:off x="9620929" y="981948"/>
            <a:ext cx="389850"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Pi</a:t>
            </a:r>
            <a:endParaRPr kumimoji="1" lang="zh-CN" altLang="en-US" b="1" dirty="0">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52B00A3F-72B9-A44F-A802-3F1784CA667C}"/>
              </a:ext>
            </a:extLst>
          </p:cNvPr>
          <p:cNvSpPr txBox="1"/>
          <p:nvPr/>
        </p:nvSpPr>
        <p:spPr>
          <a:xfrm>
            <a:off x="7868574" y="490696"/>
            <a:ext cx="1850186" cy="276999"/>
          </a:xfrm>
          <a:prstGeom prst="rect">
            <a:avLst/>
          </a:prstGeom>
          <a:noFill/>
        </p:spPr>
        <p:txBody>
          <a:bodyPr wrap="none" rtlCol="0">
            <a:spAutoFit/>
          </a:bodyPr>
          <a:lstStyle/>
          <a:p>
            <a:r>
              <a:rPr kumimoji="1" lang="en-US" altLang="zh-CN" sz="1200" b="1" dirty="0">
                <a:solidFill>
                  <a:schemeClr val="accent1"/>
                </a:solidFill>
                <a:latin typeface="Times New Roman" panose="02020603050405020304" pitchFamily="18" charset="0"/>
                <a:cs typeface="Times New Roman" panose="02020603050405020304" pitchFamily="18" charset="0"/>
              </a:rPr>
              <a:t>Fructose 1,6-phosphatase</a:t>
            </a:r>
            <a:endParaRPr kumimoji="1" lang="zh-CN" altLang="en-US" sz="1200" b="1" dirty="0">
              <a:solidFill>
                <a:schemeClr val="accent1"/>
              </a:solidFill>
              <a:latin typeface="Times New Roman" panose="02020603050405020304" pitchFamily="18" charset="0"/>
              <a:cs typeface="Times New Roman" panose="02020603050405020304" pitchFamily="18" charset="0"/>
            </a:endParaRPr>
          </a:p>
        </p:txBody>
      </p:sp>
      <p:sp>
        <p:nvSpPr>
          <p:cNvPr id="20" name="文本框 19">
            <a:extLst>
              <a:ext uri="{FF2B5EF4-FFF2-40B4-BE49-F238E27FC236}">
                <a16:creationId xmlns:a16="http://schemas.microsoft.com/office/drawing/2014/main" id="{1C8834F8-EAB9-234A-9E45-630F0D04E603}"/>
              </a:ext>
            </a:extLst>
          </p:cNvPr>
          <p:cNvSpPr txBox="1"/>
          <p:nvPr/>
        </p:nvSpPr>
        <p:spPr>
          <a:xfrm>
            <a:off x="7692527" y="2964702"/>
            <a:ext cx="2557110"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Fructose 6-biphosphate </a:t>
            </a:r>
            <a:endParaRPr kumimoji="1" lang="zh-CN" altLang="en-US" b="1" dirty="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39E72A87-6905-034A-A42E-42A4AD1A2919}"/>
              </a:ext>
            </a:extLst>
          </p:cNvPr>
          <p:cNvSpPr txBox="1"/>
          <p:nvPr/>
        </p:nvSpPr>
        <p:spPr>
          <a:xfrm>
            <a:off x="7607853" y="1642970"/>
            <a:ext cx="2537874"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Fructose 2,6-phosphate </a:t>
            </a:r>
            <a:endParaRPr kumimoji="1" lang="zh-CN" altLang="en-US" b="1" dirty="0">
              <a:latin typeface="Times New Roman" panose="02020603050405020304" pitchFamily="18" charset="0"/>
              <a:cs typeface="Times New Roman" panose="02020603050405020304" pitchFamily="18" charset="0"/>
            </a:endParaRPr>
          </a:p>
        </p:txBody>
      </p:sp>
      <p:grpSp>
        <p:nvGrpSpPr>
          <p:cNvPr id="40" name="组合 39">
            <a:extLst>
              <a:ext uri="{FF2B5EF4-FFF2-40B4-BE49-F238E27FC236}">
                <a16:creationId xmlns:a16="http://schemas.microsoft.com/office/drawing/2014/main" id="{5125893F-DE42-774F-AAC8-663014A4BEC0}"/>
              </a:ext>
            </a:extLst>
          </p:cNvPr>
          <p:cNvGrpSpPr/>
          <p:nvPr/>
        </p:nvGrpSpPr>
        <p:grpSpPr>
          <a:xfrm>
            <a:off x="8850064" y="1977386"/>
            <a:ext cx="77637" cy="982871"/>
            <a:chOff x="8610600" y="3131311"/>
            <a:chExt cx="77637" cy="982871"/>
          </a:xfrm>
        </p:grpSpPr>
        <p:cxnSp>
          <p:nvCxnSpPr>
            <p:cNvPr id="21" name="直线箭头连接符 20">
              <a:extLst>
                <a:ext uri="{FF2B5EF4-FFF2-40B4-BE49-F238E27FC236}">
                  <a16:creationId xmlns:a16="http://schemas.microsoft.com/office/drawing/2014/main" id="{55D3B4C4-1CA0-E844-8116-0F72AEA5C5E9}"/>
                </a:ext>
              </a:extLst>
            </p:cNvPr>
            <p:cNvCxnSpPr>
              <a:cxnSpLocks/>
            </p:cNvCxnSpPr>
            <p:nvPr/>
          </p:nvCxnSpPr>
          <p:spPr>
            <a:xfrm flipV="1">
              <a:off x="8610600" y="3131311"/>
              <a:ext cx="1" cy="98287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9" name="直线箭头连接符 28">
              <a:extLst>
                <a:ext uri="{FF2B5EF4-FFF2-40B4-BE49-F238E27FC236}">
                  <a16:creationId xmlns:a16="http://schemas.microsoft.com/office/drawing/2014/main" id="{94E755D8-733E-E148-9B69-8A4CA4A81FAE}"/>
                </a:ext>
              </a:extLst>
            </p:cNvPr>
            <p:cNvCxnSpPr>
              <a:cxnSpLocks/>
            </p:cNvCxnSpPr>
            <p:nvPr/>
          </p:nvCxnSpPr>
          <p:spPr>
            <a:xfrm flipH="1" flipV="1">
              <a:off x="8688236" y="3131311"/>
              <a:ext cx="1" cy="982871"/>
            </a:xfrm>
            <a:prstGeom prst="straightConnector1">
              <a:avLst/>
            </a:prstGeom>
            <a:ln w="12700">
              <a:headEnd type="triangle"/>
              <a:tailEnd type="none"/>
            </a:ln>
          </p:spPr>
          <p:style>
            <a:lnRef idx="1">
              <a:schemeClr val="dk1"/>
            </a:lnRef>
            <a:fillRef idx="0">
              <a:schemeClr val="dk1"/>
            </a:fillRef>
            <a:effectRef idx="0">
              <a:schemeClr val="dk1"/>
            </a:effectRef>
            <a:fontRef idx="minor">
              <a:schemeClr val="tx1"/>
            </a:fontRef>
          </p:style>
        </p:cxnSp>
      </p:grpSp>
      <p:sp>
        <p:nvSpPr>
          <p:cNvPr id="41" name="文本框 40">
            <a:extLst>
              <a:ext uri="{FF2B5EF4-FFF2-40B4-BE49-F238E27FC236}">
                <a16:creationId xmlns:a16="http://schemas.microsoft.com/office/drawing/2014/main" id="{F158B92C-896B-B440-B10F-327687726915}"/>
              </a:ext>
            </a:extLst>
          </p:cNvPr>
          <p:cNvSpPr txBox="1"/>
          <p:nvPr/>
        </p:nvSpPr>
        <p:spPr>
          <a:xfrm>
            <a:off x="8064579" y="2330321"/>
            <a:ext cx="673582" cy="461665"/>
          </a:xfrm>
          <a:prstGeom prst="rect">
            <a:avLst/>
          </a:prstGeom>
          <a:noFill/>
        </p:spPr>
        <p:txBody>
          <a:bodyPr wrap="none" rtlCol="0">
            <a:spAutoFit/>
          </a:bodyPr>
          <a:lstStyle/>
          <a:p>
            <a:pPr algn="l"/>
            <a:r>
              <a:rPr kumimoji="1" lang="en-US" altLang="zh-CN" sz="1200" b="1" dirty="0">
                <a:solidFill>
                  <a:srgbClr val="FF0000"/>
                </a:solidFill>
                <a:latin typeface="Times New Roman" panose="02020603050405020304" pitchFamily="18" charset="0"/>
                <a:cs typeface="Times New Roman" panose="02020603050405020304" pitchFamily="18" charset="0"/>
              </a:rPr>
              <a:t>PFK-2</a:t>
            </a:r>
          </a:p>
          <a:p>
            <a:pPr algn="l"/>
            <a:r>
              <a:rPr kumimoji="1" lang="en-US" altLang="zh-CN" sz="1200" b="1" dirty="0">
                <a:solidFill>
                  <a:srgbClr val="FF0000"/>
                </a:solidFill>
                <a:latin typeface="Times New Roman" panose="02020603050405020304" pitchFamily="18" charset="0"/>
                <a:cs typeface="Times New Roman" panose="02020603050405020304" pitchFamily="18" charset="0"/>
              </a:rPr>
              <a:t>activity</a:t>
            </a:r>
            <a:endParaRPr kumimoji="1" lang="zh-CN" altLang="en-US" sz="1200" b="1" dirty="0">
              <a:solidFill>
                <a:srgbClr val="FF0000"/>
              </a:solidFill>
              <a:latin typeface="Times New Roman" panose="02020603050405020304" pitchFamily="18" charset="0"/>
              <a:cs typeface="Times New Roman" panose="02020603050405020304" pitchFamily="18" charset="0"/>
            </a:endParaRPr>
          </a:p>
        </p:txBody>
      </p:sp>
      <p:sp>
        <p:nvSpPr>
          <p:cNvPr id="42" name="文本框 41">
            <a:extLst>
              <a:ext uri="{FF2B5EF4-FFF2-40B4-BE49-F238E27FC236}">
                <a16:creationId xmlns:a16="http://schemas.microsoft.com/office/drawing/2014/main" id="{4C995CFE-88FD-7D45-BE5A-CB597B80D5C4}"/>
              </a:ext>
            </a:extLst>
          </p:cNvPr>
          <p:cNvSpPr txBox="1"/>
          <p:nvPr/>
        </p:nvSpPr>
        <p:spPr>
          <a:xfrm>
            <a:off x="8962984" y="2211659"/>
            <a:ext cx="1390185" cy="646331"/>
          </a:xfrm>
          <a:prstGeom prst="rect">
            <a:avLst/>
          </a:prstGeom>
          <a:noFill/>
        </p:spPr>
        <p:txBody>
          <a:bodyPr wrap="square" rtlCol="0">
            <a:spAutoFit/>
          </a:bodyPr>
          <a:lstStyle/>
          <a:p>
            <a:pPr algn="l"/>
            <a:r>
              <a:rPr kumimoji="1" lang="en-US" altLang="zh-CN" sz="1200" b="1" dirty="0">
                <a:solidFill>
                  <a:srgbClr val="FF0000"/>
                </a:solidFill>
                <a:latin typeface="Times New Roman" panose="02020603050405020304" pitchFamily="18" charset="0"/>
                <a:cs typeface="Times New Roman" panose="02020603050405020304" pitchFamily="18" charset="0"/>
              </a:rPr>
              <a:t>Fructose </a:t>
            </a:r>
          </a:p>
          <a:p>
            <a:pPr algn="l"/>
            <a:r>
              <a:rPr kumimoji="1" lang="en-US" altLang="zh-CN" sz="1200" b="1" dirty="0">
                <a:solidFill>
                  <a:srgbClr val="FF0000"/>
                </a:solidFill>
                <a:latin typeface="Times New Roman" panose="02020603050405020304" pitchFamily="18" charset="0"/>
                <a:cs typeface="Times New Roman" panose="02020603050405020304" pitchFamily="18" charset="0"/>
              </a:rPr>
              <a:t>2,6-biphosphatase activity</a:t>
            </a:r>
            <a:endParaRPr kumimoji="1" lang="zh-CN" altLang="en-US" sz="1200" b="1" dirty="0">
              <a:solidFill>
                <a:srgbClr val="FF0000"/>
              </a:solidFill>
              <a:latin typeface="Times New Roman" panose="02020603050405020304" pitchFamily="18" charset="0"/>
              <a:cs typeface="Times New Roman" panose="02020603050405020304" pitchFamily="18" charset="0"/>
            </a:endParaRPr>
          </a:p>
        </p:txBody>
      </p:sp>
      <p:pic>
        <p:nvPicPr>
          <p:cNvPr id="45" name="图片 44">
            <a:extLst>
              <a:ext uri="{FF2B5EF4-FFF2-40B4-BE49-F238E27FC236}">
                <a16:creationId xmlns:a16="http://schemas.microsoft.com/office/drawing/2014/main" id="{EA0C94D9-8B3A-F84A-910F-A00E3F0FBE6A}"/>
              </a:ext>
            </a:extLst>
          </p:cNvPr>
          <p:cNvPicPr>
            <a:picLocks noChangeAspect="1"/>
          </p:cNvPicPr>
          <p:nvPr/>
        </p:nvPicPr>
        <p:blipFill>
          <a:blip r:embed="rId2"/>
          <a:stretch>
            <a:fillRect/>
          </a:stretch>
        </p:blipFill>
        <p:spPr>
          <a:xfrm>
            <a:off x="8755282" y="818094"/>
            <a:ext cx="243013" cy="248296"/>
          </a:xfrm>
          <a:prstGeom prst="rect">
            <a:avLst/>
          </a:prstGeom>
        </p:spPr>
      </p:pic>
      <p:cxnSp>
        <p:nvCxnSpPr>
          <p:cNvPr id="46" name="直线箭头连接符 45">
            <a:extLst>
              <a:ext uri="{FF2B5EF4-FFF2-40B4-BE49-F238E27FC236}">
                <a16:creationId xmlns:a16="http://schemas.microsoft.com/office/drawing/2014/main" id="{F5046CBB-6655-3A4A-9974-892F1E2CCB1F}"/>
              </a:ext>
            </a:extLst>
          </p:cNvPr>
          <p:cNvCxnSpPr>
            <a:cxnSpLocks/>
            <a:stCxn id="22" idx="0"/>
            <a:endCxn id="45" idx="2"/>
          </p:cNvCxnSpPr>
          <p:nvPr/>
        </p:nvCxnSpPr>
        <p:spPr>
          <a:xfrm flipH="1" flipV="1">
            <a:off x="8876789" y="1066390"/>
            <a:ext cx="1" cy="57658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49" name="文本框 48">
            <a:extLst>
              <a:ext uri="{FF2B5EF4-FFF2-40B4-BE49-F238E27FC236}">
                <a16:creationId xmlns:a16="http://schemas.microsoft.com/office/drawing/2014/main" id="{ABDB5B1B-2B5B-AD4A-A483-1D8A2F1A7DA3}"/>
              </a:ext>
            </a:extLst>
          </p:cNvPr>
          <p:cNvSpPr txBox="1"/>
          <p:nvPr/>
        </p:nvSpPr>
        <p:spPr>
          <a:xfrm>
            <a:off x="10920355" y="2350158"/>
            <a:ext cx="1133644" cy="369332"/>
          </a:xfrm>
          <a:prstGeom prst="rect">
            <a:avLst/>
          </a:prstGeom>
          <a:noFill/>
        </p:spPr>
        <p:txBody>
          <a:bodyPr wrap="none" rtlCol="0">
            <a:spAutoFit/>
          </a:bodyPr>
          <a:lstStyle/>
          <a:p>
            <a:pPr algn="l"/>
            <a:r>
              <a:rPr kumimoji="1" lang="en-US" altLang="zh-CN" b="1" dirty="0">
                <a:solidFill>
                  <a:schemeClr val="accent2"/>
                </a:solidFill>
                <a:latin typeface="Times New Roman" panose="02020603050405020304" pitchFamily="18" charset="0"/>
                <a:cs typeface="Times New Roman" panose="02020603050405020304" pitchFamily="18" charset="0"/>
              </a:rPr>
              <a:t>Glucagon</a:t>
            </a:r>
            <a:endParaRPr kumimoji="1" lang="zh-CN" altLang="en-US" b="1" dirty="0">
              <a:solidFill>
                <a:schemeClr val="accent2"/>
              </a:solidFill>
              <a:latin typeface="Times New Roman" panose="02020603050405020304" pitchFamily="18" charset="0"/>
              <a:cs typeface="Times New Roman" panose="02020603050405020304" pitchFamily="18" charset="0"/>
            </a:endParaRPr>
          </a:p>
        </p:txBody>
      </p:sp>
      <p:pic>
        <p:nvPicPr>
          <p:cNvPr id="50" name="图片 49">
            <a:extLst>
              <a:ext uri="{FF2B5EF4-FFF2-40B4-BE49-F238E27FC236}">
                <a16:creationId xmlns:a16="http://schemas.microsoft.com/office/drawing/2014/main" id="{6D5ACAAA-802D-514F-9995-0B5A66E50C31}"/>
              </a:ext>
            </a:extLst>
          </p:cNvPr>
          <p:cNvPicPr>
            <a:picLocks noChangeAspect="1"/>
          </p:cNvPicPr>
          <p:nvPr/>
        </p:nvPicPr>
        <p:blipFill>
          <a:blip r:embed="rId3"/>
          <a:stretch>
            <a:fillRect/>
          </a:stretch>
        </p:blipFill>
        <p:spPr>
          <a:xfrm>
            <a:off x="10249637" y="2414602"/>
            <a:ext cx="235217" cy="240444"/>
          </a:xfrm>
          <a:prstGeom prst="rect">
            <a:avLst/>
          </a:prstGeom>
        </p:spPr>
      </p:pic>
      <p:pic>
        <p:nvPicPr>
          <p:cNvPr id="53" name="图片 52">
            <a:extLst>
              <a:ext uri="{FF2B5EF4-FFF2-40B4-BE49-F238E27FC236}">
                <a16:creationId xmlns:a16="http://schemas.microsoft.com/office/drawing/2014/main" id="{63CDE9F7-C080-2C49-B48C-9B1F7C91FD9E}"/>
              </a:ext>
            </a:extLst>
          </p:cNvPr>
          <p:cNvPicPr>
            <a:picLocks noChangeAspect="1"/>
          </p:cNvPicPr>
          <p:nvPr/>
        </p:nvPicPr>
        <p:blipFill>
          <a:blip r:embed="rId3"/>
          <a:stretch>
            <a:fillRect/>
          </a:stretch>
        </p:blipFill>
        <p:spPr>
          <a:xfrm>
            <a:off x="7829362" y="2440931"/>
            <a:ext cx="235217" cy="240444"/>
          </a:xfrm>
          <a:prstGeom prst="rect">
            <a:avLst/>
          </a:prstGeom>
        </p:spPr>
      </p:pic>
      <p:cxnSp>
        <p:nvCxnSpPr>
          <p:cNvPr id="57" name="直线箭头连接符 56">
            <a:extLst>
              <a:ext uri="{FF2B5EF4-FFF2-40B4-BE49-F238E27FC236}">
                <a16:creationId xmlns:a16="http://schemas.microsoft.com/office/drawing/2014/main" id="{E19E4880-8EC3-3E49-B9C9-68460A07767A}"/>
              </a:ext>
            </a:extLst>
          </p:cNvPr>
          <p:cNvCxnSpPr>
            <a:stCxn id="49" idx="1"/>
            <a:endCxn id="50" idx="3"/>
          </p:cNvCxnSpPr>
          <p:nvPr/>
        </p:nvCxnSpPr>
        <p:spPr>
          <a:xfrm flipH="1">
            <a:off x="10484854" y="2534824"/>
            <a:ext cx="435501" cy="0"/>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sp>
        <p:nvSpPr>
          <p:cNvPr id="59" name="文本框 58">
            <a:extLst>
              <a:ext uri="{FF2B5EF4-FFF2-40B4-BE49-F238E27FC236}">
                <a16:creationId xmlns:a16="http://schemas.microsoft.com/office/drawing/2014/main" id="{891223D9-FCE0-0D4C-ACF8-EB00B9249739}"/>
              </a:ext>
            </a:extLst>
          </p:cNvPr>
          <p:cNvSpPr txBox="1"/>
          <p:nvPr/>
        </p:nvSpPr>
        <p:spPr>
          <a:xfrm>
            <a:off x="6495976" y="2381746"/>
            <a:ext cx="877163" cy="369332"/>
          </a:xfrm>
          <a:prstGeom prst="rect">
            <a:avLst/>
          </a:prstGeom>
          <a:noFill/>
        </p:spPr>
        <p:txBody>
          <a:bodyPr wrap="none" rtlCol="0">
            <a:spAutoFit/>
          </a:bodyPr>
          <a:lstStyle/>
          <a:p>
            <a:pPr algn="l"/>
            <a:r>
              <a:rPr kumimoji="1" lang="en-US" altLang="zh-CN" b="1" dirty="0">
                <a:solidFill>
                  <a:schemeClr val="accent2"/>
                </a:solidFill>
                <a:latin typeface="Times New Roman" panose="02020603050405020304" pitchFamily="18" charset="0"/>
                <a:cs typeface="Times New Roman" panose="02020603050405020304" pitchFamily="18" charset="0"/>
              </a:rPr>
              <a:t>Insulin</a:t>
            </a:r>
            <a:endParaRPr kumimoji="1" lang="zh-CN" altLang="en-US" b="1" dirty="0">
              <a:solidFill>
                <a:schemeClr val="accent2"/>
              </a:solidFill>
              <a:latin typeface="Times New Roman" panose="02020603050405020304" pitchFamily="18" charset="0"/>
              <a:cs typeface="Times New Roman" panose="02020603050405020304" pitchFamily="18" charset="0"/>
            </a:endParaRPr>
          </a:p>
        </p:txBody>
      </p:sp>
      <p:cxnSp>
        <p:nvCxnSpPr>
          <p:cNvPr id="61" name="直线箭头连接符 60">
            <a:extLst>
              <a:ext uri="{FF2B5EF4-FFF2-40B4-BE49-F238E27FC236}">
                <a16:creationId xmlns:a16="http://schemas.microsoft.com/office/drawing/2014/main" id="{FBD03834-D0DA-9447-8485-FC5A9B6440DD}"/>
              </a:ext>
            </a:extLst>
          </p:cNvPr>
          <p:cNvCxnSpPr>
            <a:stCxn id="59" idx="3"/>
            <a:endCxn id="53" idx="1"/>
          </p:cNvCxnSpPr>
          <p:nvPr/>
        </p:nvCxnSpPr>
        <p:spPr>
          <a:xfrm flipV="1">
            <a:off x="7373139" y="2561153"/>
            <a:ext cx="456223" cy="5259"/>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sp>
        <p:nvSpPr>
          <p:cNvPr id="65" name="文本框 64">
            <a:extLst>
              <a:ext uri="{FF2B5EF4-FFF2-40B4-BE49-F238E27FC236}">
                <a16:creationId xmlns:a16="http://schemas.microsoft.com/office/drawing/2014/main" id="{E68C5C8F-BD0E-FF47-A564-7723674F5216}"/>
              </a:ext>
            </a:extLst>
          </p:cNvPr>
          <p:cNvSpPr txBox="1"/>
          <p:nvPr/>
        </p:nvSpPr>
        <p:spPr>
          <a:xfrm>
            <a:off x="5040923" y="4290646"/>
            <a:ext cx="184731" cy="369332"/>
          </a:xfrm>
          <a:prstGeom prst="rect">
            <a:avLst/>
          </a:prstGeom>
          <a:noFill/>
        </p:spPr>
        <p:txBody>
          <a:bodyPr wrap="none" rtlCol="0">
            <a:spAutoFit/>
          </a:bodyPr>
          <a:lstStyle/>
          <a:p>
            <a:pPr algn="l"/>
            <a:endParaRPr kumimoji="1" lang="zh-CN" altLang="en-US" b="1" dirty="0">
              <a:latin typeface="Times New Roman" panose="02020603050405020304" pitchFamily="18" charset="0"/>
              <a:cs typeface="Times New Roman" panose="02020603050405020304" pitchFamily="18" charset="0"/>
            </a:endParaRPr>
          </a:p>
        </p:txBody>
      </p:sp>
      <p:pic>
        <p:nvPicPr>
          <p:cNvPr id="67" name="Picture 5">
            <a:extLst>
              <a:ext uri="{FF2B5EF4-FFF2-40B4-BE49-F238E27FC236}">
                <a16:creationId xmlns:a16="http://schemas.microsoft.com/office/drawing/2014/main" id="{0D461ABD-73C9-EF44-8F71-35D192DE7AF7}"/>
              </a:ext>
            </a:extLst>
          </p:cNvPr>
          <p:cNvPicPr>
            <a:picLocks noChangeAspect="1" noChangeArrowheads="1"/>
          </p:cNvPicPr>
          <p:nvPr/>
        </p:nvPicPr>
        <p:blipFill>
          <a:blip r:embed="rId4"/>
          <a:srcRect/>
          <a:stretch>
            <a:fillRect/>
          </a:stretch>
        </p:blipFill>
        <p:spPr bwMode="auto">
          <a:xfrm>
            <a:off x="6431578" y="3239955"/>
            <a:ext cx="5176266" cy="3242266"/>
          </a:xfrm>
          <a:prstGeom prst="rect">
            <a:avLst/>
          </a:prstGeom>
          <a:noFill/>
          <a:ln w="9525">
            <a:noFill/>
            <a:miter lim="800000"/>
            <a:headEnd/>
            <a:tailEnd/>
          </a:ln>
        </p:spPr>
      </p:pic>
      <p:sp>
        <p:nvSpPr>
          <p:cNvPr id="68" name="文本框 67">
            <a:extLst>
              <a:ext uri="{FF2B5EF4-FFF2-40B4-BE49-F238E27FC236}">
                <a16:creationId xmlns:a16="http://schemas.microsoft.com/office/drawing/2014/main" id="{7E0A5BFC-02A7-E94A-A841-39695F20AAC6}"/>
              </a:ext>
            </a:extLst>
          </p:cNvPr>
          <p:cNvSpPr txBox="1"/>
          <p:nvPr/>
        </p:nvSpPr>
        <p:spPr>
          <a:xfrm>
            <a:off x="596557" y="1009789"/>
            <a:ext cx="4710951" cy="5262979"/>
          </a:xfrm>
          <a:prstGeom prst="rect">
            <a:avLst/>
          </a:prstGeom>
          <a:noFill/>
        </p:spPr>
        <p:txBody>
          <a:bodyPr wrap="square" rtlCol="0">
            <a:spAutoFit/>
          </a:bodyPr>
          <a:lstStyle/>
          <a:p>
            <a:pPr algn="l"/>
            <a:r>
              <a:rPr kumimoji="1" lang="en-US" altLang="zh-CN" sz="2800" b="1" dirty="0">
                <a:solidFill>
                  <a:srgbClr val="FF0000"/>
                </a:solidFill>
                <a:latin typeface="Times New Roman" panose="02020603050405020304" pitchFamily="18" charset="0"/>
                <a:cs typeface="Times New Roman" panose="02020603050405020304" pitchFamily="18" charset="0"/>
              </a:rPr>
              <a:t>Fructose 2,6-biphosphate</a:t>
            </a:r>
            <a:r>
              <a:rPr kumimoji="1" lang="en-US" altLang="zh-CN" sz="2800" b="1" dirty="0">
                <a:latin typeface="Times New Roman" panose="02020603050405020304" pitchFamily="18" charset="0"/>
                <a:cs typeface="Times New Roman" panose="02020603050405020304" pitchFamily="18" charset="0"/>
              </a:rPr>
              <a:t> plays a central role in the regulation of gluconeogenesis and glycolysis. PFK-2 is a single enzyme which contains </a:t>
            </a:r>
            <a:r>
              <a:rPr kumimoji="1" lang="en-US" altLang="zh-CN" sz="2800" b="1" dirty="0">
                <a:solidFill>
                  <a:srgbClr val="FF0000"/>
                </a:solidFill>
                <a:latin typeface="Times New Roman" panose="02020603050405020304" pitchFamily="18" charset="0"/>
                <a:cs typeface="Times New Roman" panose="02020603050405020304" pitchFamily="18" charset="0"/>
              </a:rPr>
              <a:t>two reverse activity</a:t>
            </a:r>
            <a:r>
              <a:rPr kumimoji="1" lang="en-US" altLang="zh-CN" sz="2800" b="1" dirty="0">
                <a:latin typeface="Times New Roman" panose="02020603050405020304" pitchFamily="18" charset="0"/>
                <a:cs typeface="Times New Roman" panose="02020603050405020304" pitchFamily="18" charset="0"/>
              </a:rPr>
              <a:t>, kinase and phosphatase activity. </a:t>
            </a:r>
            <a:r>
              <a:rPr kumimoji="1" lang="en-US" altLang="zh-CN" sz="2800" b="1" dirty="0">
                <a:solidFill>
                  <a:schemeClr val="accent2"/>
                </a:solidFill>
                <a:latin typeface="Times New Roman" panose="02020603050405020304" pitchFamily="18" charset="0"/>
                <a:cs typeface="Times New Roman" panose="02020603050405020304" pitchFamily="18" charset="0"/>
              </a:rPr>
              <a:t>Insulin</a:t>
            </a:r>
            <a:r>
              <a:rPr kumimoji="1" lang="en-US" altLang="zh-CN" sz="2800" b="1" dirty="0">
                <a:latin typeface="Times New Roman" panose="02020603050405020304" pitchFamily="18" charset="0"/>
                <a:cs typeface="Times New Roman" panose="02020603050405020304" pitchFamily="18" charset="0"/>
              </a:rPr>
              <a:t> and </a:t>
            </a:r>
            <a:r>
              <a:rPr kumimoji="1" lang="en-US" altLang="zh-CN" sz="2800" b="1" dirty="0">
                <a:solidFill>
                  <a:schemeClr val="accent2"/>
                </a:solidFill>
                <a:latin typeface="Times New Roman" panose="02020603050405020304" pitchFamily="18" charset="0"/>
                <a:cs typeface="Times New Roman" panose="02020603050405020304" pitchFamily="18" charset="0"/>
              </a:rPr>
              <a:t>glucagon</a:t>
            </a:r>
            <a:r>
              <a:rPr kumimoji="1" lang="en-US" altLang="zh-CN" sz="2800" b="1" dirty="0">
                <a:latin typeface="Times New Roman" panose="02020603050405020304" pitchFamily="18" charset="0"/>
                <a:cs typeface="Times New Roman" panose="02020603050405020304" pitchFamily="18" charset="0"/>
              </a:rPr>
              <a:t> regulate the relative activity of PFK-2 reversible phosphorylation.</a:t>
            </a:r>
          </a:p>
          <a:p>
            <a:pPr algn="l"/>
            <a:r>
              <a:rPr kumimoji="1" lang="en-US" altLang="zh-CN" sz="2800" b="1" dirty="0">
                <a:latin typeface="Times New Roman" panose="02020603050405020304" pitchFamily="18" charset="0"/>
                <a:cs typeface="Times New Roman" panose="02020603050405020304" pitchFamily="18" charset="0"/>
              </a:rPr>
              <a:t>Some</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details</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are</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showed</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in</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the</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figure.</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 </a:t>
            </a:r>
          </a:p>
        </p:txBody>
      </p:sp>
      <p:sp>
        <p:nvSpPr>
          <p:cNvPr id="69" name="操作按钮: 后退或上一个 68">
            <a:hlinkClick r:id="rId5" action="ppaction://hlinksldjump" highlightClick="1"/>
            <a:extLst>
              <a:ext uri="{FF2B5EF4-FFF2-40B4-BE49-F238E27FC236}">
                <a16:creationId xmlns:a16="http://schemas.microsoft.com/office/drawing/2014/main" id="{A5BD5B21-98C1-F64E-8306-F42F41590952}"/>
              </a:ext>
            </a:extLst>
          </p:cNvPr>
          <p:cNvSpPr/>
          <p:nvPr/>
        </p:nvSpPr>
        <p:spPr>
          <a:xfrm>
            <a:off x="276605" y="6172181"/>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pic>
        <p:nvPicPr>
          <p:cNvPr id="70" name="图片 69">
            <a:extLst>
              <a:ext uri="{FF2B5EF4-FFF2-40B4-BE49-F238E27FC236}">
                <a16:creationId xmlns:a16="http://schemas.microsoft.com/office/drawing/2014/main" id="{B542F0AA-0D6E-8E40-99B4-038D0E163635}"/>
              </a:ext>
            </a:extLst>
          </p:cNvPr>
          <p:cNvPicPr>
            <a:picLocks noChangeAspect="1"/>
          </p:cNvPicPr>
          <p:nvPr/>
        </p:nvPicPr>
        <p:blipFill>
          <a:blip r:embed="rId6"/>
          <a:stretch>
            <a:fillRect/>
          </a:stretch>
        </p:blipFill>
        <p:spPr>
          <a:xfrm>
            <a:off x="5429015" y="1243107"/>
            <a:ext cx="1830898" cy="1087214"/>
          </a:xfrm>
          <a:prstGeom prst="rect">
            <a:avLst/>
          </a:prstGeom>
        </p:spPr>
      </p:pic>
    </p:spTree>
    <p:extLst>
      <p:ext uri="{BB962C8B-B14F-4D97-AF65-F5344CB8AC3E}">
        <p14:creationId xmlns:p14="http://schemas.microsoft.com/office/powerpoint/2010/main" val="4041776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图片 51">
            <a:extLst>
              <a:ext uri="{FF2B5EF4-FFF2-40B4-BE49-F238E27FC236}">
                <a16:creationId xmlns:a16="http://schemas.microsoft.com/office/drawing/2014/main" id="{857ECEA6-0DD5-A447-8A76-3285D4A267E2}"/>
              </a:ext>
            </a:extLst>
          </p:cNvPr>
          <p:cNvPicPr>
            <a:picLocks noChangeAspect="1"/>
          </p:cNvPicPr>
          <p:nvPr/>
        </p:nvPicPr>
        <p:blipFill>
          <a:blip r:embed="rId2"/>
          <a:stretch>
            <a:fillRect/>
          </a:stretch>
        </p:blipFill>
        <p:spPr>
          <a:xfrm>
            <a:off x="9543061" y="608622"/>
            <a:ext cx="1176077" cy="1105039"/>
          </a:xfrm>
          <a:prstGeom prst="rect">
            <a:avLst/>
          </a:prstGeom>
        </p:spPr>
      </p:pic>
      <p:sp>
        <p:nvSpPr>
          <p:cNvPr id="2" name="灯片编号占位符 1">
            <a:extLst>
              <a:ext uri="{FF2B5EF4-FFF2-40B4-BE49-F238E27FC236}">
                <a16:creationId xmlns:a16="http://schemas.microsoft.com/office/drawing/2014/main" id="{91CB9D41-362C-A34D-9E5E-F6BDEF63D26B}"/>
              </a:ext>
            </a:extLst>
          </p:cNvPr>
          <p:cNvSpPr>
            <a:spLocks noGrp="1"/>
          </p:cNvSpPr>
          <p:nvPr>
            <p:ph type="sldNum" sz="quarter" idx="12"/>
          </p:nvPr>
        </p:nvSpPr>
        <p:spPr/>
        <p:txBody>
          <a:bodyPr/>
          <a:lstStyle/>
          <a:p>
            <a:fld id="{95179704-EFDC-584D-9064-A59D55EEFD70}" type="slidenum">
              <a:rPr kumimoji="1" lang="zh-CN" altLang="en-US" smtClean="0"/>
              <a:t>7</a:t>
            </a:fld>
            <a:endParaRPr kumimoji="1" lang="zh-CN" altLang="en-US"/>
          </a:p>
        </p:txBody>
      </p:sp>
      <p:sp>
        <p:nvSpPr>
          <p:cNvPr id="3" name="文本框 2">
            <a:extLst>
              <a:ext uri="{FF2B5EF4-FFF2-40B4-BE49-F238E27FC236}">
                <a16:creationId xmlns:a16="http://schemas.microsoft.com/office/drawing/2014/main" id="{895A5E95-E283-A548-BC8A-CF93FF365067}"/>
              </a:ext>
            </a:extLst>
          </p:cNvPr>
          <p:cNvSpPr txBox="1"/>
          <p:nvPr/>
        </p:nvSpPr>
        <p:spPr>
          <a:xfrm>
            <a:off x="3451397" y="0"/>
            <a:ext cx="5425460"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Reverse</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Process</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of</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Glycolysis</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p>
        </p:txBody>
      </p:sp>
      <p:sp>
        <p:nvSpPr>
          <p:cNvPr id="5" name="文本框 4">
            <a:extLst>
              <a:ext uri="{FF2B5EF4-FFF2-40B4-BE49-F238E27FC236}">
                <a16:creationId xmlns:a16="http://schemas.microsoft.com/office/drawing/2014/main" id="{D80F4E48-E73F-1B4F-AC4A-4B9CBFA4F9E2}"/>
              </a:ext>
            </a:extLst>
          </p:cNvPr>
          <p:cNvSpPr txBox="1"/>
          <p:nvPr/>
        </p:nvSpPr>
        <p:spPr>
          <a:xfrm>
            <a:off x="768632" y="1599005"/>
            <a:ext cx="570990" cy="338554"/>
          </a:xfrm>
          <a:prstGeom prst="rect">
            <a:avLst/>
          </a:prstGeom>
          <a:noFill/>
        </p:spPr>
        <p:txBody>
          <a:bodyPr wrap="none" rtlCol="0">
            <a:spAutoFit/>
          </a:bodyPr>
          <a:lstStyle/>
          <a:p>
            <a:pPr algn="l"/>
            <a:r>
              <a:rPr kumimoji="1" lang="en-US" altLang="zh-CN" sz="1600" b="1" dirty="0">
                <a:latin typeface="Times New Roman" panose="02020603050405020304" pitchFamily="18" charset="0"/>
                <a:cs typeface="Times New Roman" panose="02020603050405020304" pitchFamily="18" charset="0"/>
              </a:rPr>
              <a:t>PEP</a:t>
            </a:r>
            <a:endParaRPr kumimoji="1" lang="zh-CN" altLang="en-US" sz="1600" b="1"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B54D5A7C-8B86-4340-8B8F-7BA88628A6A3}"/>
              </a:ext>
            </a:extLst>
          </p:cNvPr>
          <p:cNvPicPr>
            <a:picLocks noChangeAspect="1"/>
          </p:cNvPicPr>
          <p:nvPr/>
        </p:nvPicPr>
        <p:blipFill>
          <a:blip r:embed="rId3"/>
          <a:stretch>
            <a:fillRect/>
          </a:stretch>
        </p:blipFill>
        <p:spPr>
          <a:xfrm>
            <a:off x="644577" y="584775"/>
            <a:ext cx="1039799" cy="1014230"/>
          </a:xfrm>
          <a:prstGeom prst="rect">
            <a:avLst/>
          </a:prstGeom>
        </p:spPr>
      </p:pic>
      <p:grpSp>
        <p:nvGrpSpPr>
          <p:cNvPr id="7" name="组合 6">
            <a:extLst>
              <a:ext uri="{FF2B5EF4-FFF2-40B4-BE49-F238E27FC236}">
                <a16:creationId xmlns:a16="http://schemas.microsoft.com/office/drawing/2014/main" id="{99599CCB-87EA-0942-9F93-D327520B9BF6}"/>
              </a:ext>
            </a:extLst>
          </p:cNvPr>
          <p:cNvGrpSpPr/>
          <p:nvPr/>
        </p:nvGrpSpPr>
        <p:grpSpPr>
          <a:xfrm>
            <a:off x="1825018" y="1012081"/>
            <a:ext cx="895009" cy="147344"/>
            <a:chOff x="2636106" y="516231"/>
            <a:chExt cx="913918" cy="147344"/>
          </a:xfrm>
        </p:grpSpPr>
        <p:cxnSp>
          <p:nvCxnSpPr>
            <p:cNvPr id="8" name="直线连接符 7">
              <a:extLst>
                <a:ext uri="{FF2B5EF4-FFF2-40B4-BE49-F238E27FC236}">
                  <a16:creationId xmlns:a16="http://schemas.microsoft.com/office/drawing/2014/main" id="{AEFACBBA-12E8-5F41-A9EB-0A5F60A44944}"/>
                </a:ext>
              </a:extLst>
            </p:cNvPr>
            <p:cNvCxnSpPr>
              <a:cxnSpLocks/>
            </p:cNvCxnSpPr>
            <p:nvPr/>
          </p:nvCxnSpPr>
          <p:spPr>
            <a:xfrm>
              <a:off x="2638853" y="572860"/>
              <a:ext cx="911171" cy="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9" name="直线连接符 8">
              <a:extLst>
                <a:ext uri="{FF2B5EF4-FFF2-40B4-BE49-F238E27FC236}">
                  <a16:creationId xmlns:a16="http://schemas.microsoft.com/office/drawing/2014/main" id="{91143F65-CE35-7742-BD7D-853FD109B502}"/>
                </a:ext>
              </a:extLst>
            </p:cNvPr>
            <p:cNvCxnSpPr>
              <a:cxnSpLocks/>
            </p:cNvCxnSpPr>
            <p:nvPr/>
          </p:nvCxnSpPr>
          <p:spPr>
            <a:xfrm>
              <a:off x="2636106" y="608726"/>
              <a:ext cx="911171" cy="0"/>
            </a:xfrm>
            <a:prstGeom prst="line">
              <a:avLst/>
            </a:prstGeom>
            <a:ln w="12700">
              <a:tailEnd type="none"/>
            </a:ln>
          </p:spPr>
          <p:style>
            <a:lnRef idx="1">
              <a:schemeClr val="dk1"/>
            </a:lnRef>
            <a:fillRef idx="0">
              <a:schemeClr val="dk1"/>
            </a:fillRef>
            <a:effectRef idx="0">
              <a:schemeClr val="dk1"/>
            </a:effectRef>
            <a:fontRef idx="minor">
              <a:schemeClr val="tx1"/>
            </a:fontRef>
          </p:style>
        </p:cxnSp>
        <p:cxnSp>
          <p:nvCxnSpPr>
            <p:cNvPr id="10" name="直线连接符 9">
              <a:extLst>
                <a:ext uri="{FF2B5EF4-FFF2-40B4-BE49-F238E27FC236}">
                  <a16:creationId xmlns:a16="http://schemas.microsoft.com/office/drawing/2014/main" id="{B032C48B-CD3E-2143-9FE7-599D67E90E72}"/>
                </a:ext>
              </a:extLst>
            </p:cNvPr>
            <p:cNvCxnSpPr/>
            <p:nvPr/>
          </p:nvCxnSpPr>
          <p:spPr>
            <a:xfrm>
              <a:off x="2638853" y="606425"/>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11" name="直线连接符 10">
              <a:extLst>
                <a:ext uri="{FF2B5EF4-FFF2-40B4-BE49-F238E27FC236}">
                  <a16:creationId xmlns:a16="http://schemas.microsoft.com/office/drawing/2014/main" id="{FBBAFE6C-B3B5-864A-BEAF-848A05BAFD27}"/>
                </a:ext>
              </a:extLst>
            </p:cNvPr>
            <p:cNvCxnSpPr>
              <a:cxnSpLocks/>
            </p:cNvCxnSpPr>
            <p:nvPr/>
          </p:nvCxnSpPr>
          <p:spPr>
            <a:xfrm>
              <a:off x="3495691" y="516231"/>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grpSp>
      <p:pic>
        <p:nvPicPr>
          <p:cNvPr id="12" name="图片 11">
            <a:extLst>
              <a:ext uri="{FF2B5EF4-FFF2-40B4-BE49-F238E27FC236}">
                <a16:creationId xmlns:a16="http://schemas.microsoft.com/office/drawing/2014/main" id="{6EAF59E5-A526-9F4A-A613-7CB22CB5476E}"/>
              </a:ext>
            </a:extLst>
          </p:cNvPr>
          <p:cNvPicPr>
            <a:picLocks noChangeAspect="1"/>
          </p:cNvPicPr>
          <p:nvPr/>
        </p:nvPicPr>
        <p:blipFill>
          <a:blip r:embed="rId4"/>
          <a:stretch>
            <a:fillRect/>
          </a:stretch>
        </p:blipFill>
        <p:spPr>
          <a:xfrm>
            <a:off x="2821100" y="584775"/>
            <a:ext cx="1263344" cy="1012348"/>
          </a:xfrm>
          <a:prstGeom prst="rect">
            <a:avLst/>
          </a:prstGeom>
        </p:spPr>
      </p:pic>
      <p:pic>
        <p:nvPicPr>
          <p:cNvPr id="14" name="图片 13">
            <a:extLst>
              <a:ext uri="{FF2B5EF4-FFF2-40B4-BE49-F238E27FC236}">
                <a16:creationId xmlns:a16="http://schemas.microsoft.com/office/drawing/2014/main" id="{CD32A652-F0AB-CA45-975C-23DFFD71FA26}"/>
              </a:ext>
            </a:extLst>
          </p:cNvPr>
          <p:cNvPicPr>
            <a:picLocks noChangeAspect="1"/>
          </p:cNvPicPr>
          <p:nvPr/>
        </p:nvPicPr>
        <p:blipFill>
          <a:blip r:embed="rId5"/>
          <a:stretch>
            <a:fillRect/>
          </a:stretch>
        </p:blipFill>
        <p:spPr>
          <a:xfrm>
            <a:off x="5024978" y="584775"/>
            <a:ext cx="1305177" cy="1012348"/>
          </a:xfrm>
          <a:prstGeom prst="rect">
            <a:avLst/>
          </a:prstGeom>
        </p:spPr>
      </p:pic>
      <p:grpSp>
        <p:nvGrpSpPr>
          <p:cNvPr id="15" name="组合 14">
            <a:extLst>
              <a:ext uri="{FF2B5EF4-FFF2-40B4-BE49-F238E27FC236}">
                <a16:creationId xmlns:a16="http://schemas.microsoft.com/office/drawing/2014/main" id="{0D866B98-FEEC-F640-9855-6DA36743C8F8}"/>
              </a:ext>
            </a:extLst>
          </p:cNvPr>
          <p:cNvGrpSpPr/>
          <p:nvPr/>
        </p:nvGrpSpPr>
        <p:grpSpPr>
          <a:xfrm>
            <a:off x="4185517" y="1017277"/>
            <a:ext cx="895009" cy="147344"/>
            <a:chOff x="2636106" y="516231"/>
            <a:chExt cx="913918" cy="147344"/>
          </a:xfrm>
        </p:grpSpPr>
        <p:cxnSp>
          <p:nvCxnSpPr>
            <p:cNvPr id="16" name="直线连接符 15">
              <a:extLst>
                <a:ext uri="{FF2B5EF4-FFF2-40B4-BE49-F238E27FC236}">
                  <a16:creationId xmlns:a16="http://schemas.microsoft.com/office/drawing/2014/main" id="{C449304E-7B81-9641-81EA-BBFF739964FC}"/>
                </a:ext>
              </a:extLst>
            </p:cNvPr>
            <p:cNvCxnSpPr>
              <a:cxnSpLocks/>
            </p:cNvCxnSpPr>
            <p:nvPr/>
          </p:nvCxnSpPr>
          <p:spPr>
            <a:xfrm>
              <a:off x="2638853" y="572860"/>
              <a:ext cx="911171" cy="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17" name="直线连接符 16">
              <a:extLst>
                <a:ext uri="{FF2B5EF4-FFF2-40B4-BE49-F238E27FC236}">
                  <a16:creationId xmlns:a16="http://schemas.microsoft.com/office/drawing/2014/main" id="{FFF3D50C-6E76-1C4A-B766-4F2C7A836C47}"/>
                </a:ext>
              </a:extLst>
            </p:cNvPr>
            <p:cNvCxnSpPr>
              <a:cxnSpLocks/>
            </p:cNvCxnSpPr>
            <p:nvPr/>
          </p:nvCxnSpPr>
          <p:spPr>
            <a:xfrm>
              <a:off x="2636106" y="608726"/>
              <a:ext cx="911171" cy="0"/>
            </a:xfrm>
            <a:prstGeom prst="line">
              <a:avLst/>
            </a:prstGeom>
            <a:ln w="12700">
              <a:tailEnd type="none"/>
            </a:ln>
          </p:spPr>
          <p:style>
            <a:lnRef idx="1">
              <a:schemeClr val="dk1"/>
            </a:lnRef>
            <a:fillRef idx="0">
              <a:schemeClr val="dk1"/>
            </a:fillRef>
            <a:effectRef idx="0">
              <a:schemeClr val="dk1"/>
            </a:effectRef>
            <a:fontRef idx="minor">
              <a:schemeClr val="tx1"/>
            </a:fontRef>
          </p:style>
        </p:cxnSp>
        <p:cxnSp>
          <p:nvCxnSpPr>
            <p:cNvPr id="18" name="直线连接符 17">
              <a:extLst>
                <a:ext uri="{FF2B5EF4-FFF2-40B4-BE49-F238E27FC236}">
                  <a16:creationId xmlns:a16="http://schemas.microsoft.com/office/drawing/2014/main" id="{0E956B02-72D9-7942-9BE1-6BCCE5F21416}"/>
                </a:ext>
              </a:extLst>
            </p:cNvPr>
            <p:cNvCxnSpPr/>
            <p:nvPr/>
          </p:nvCxnSpPr>
          <p:spPr>
            <a:xfrm>
              <a:off x="2638853" y="606425"/>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19" name="直线连接符 18">
              <a:extLst>
                <a:ext uri="{FF2B5EF4-FFF2-40B4-BE49-F238E27FC236}">
                  <a16:creationId xmlns:a16="http://schemas.microsoft.com/office/drawing/2014/main" id="{F046E238-14D3-A54C-AD6E-763C0089D8D4}"/>
                </a:ext>
              </a:extLst>
            </p:cNvPr>
            <p:cNvCxnSpPr>
              <a:cxnSpLocks/>
            </p:cNvCxnSpPr>
            <p:nvPr/>
          </p:nvCxnSpPr>
          <p:spPr>
            <a:xfrm>
              <a:off x="3495691" y="516231"/>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grpSp>
      <p:pic>
        <p:nvPicPr>
          <p:cNvPr id="20" name="图片 19">
            <a:extLst>
              <a:ext uri="{FF2B5EF4-FFF2-40B4-BE49-F238E27FC236}">
                <a16:creationId xmlns:a16="http://schemas.microsoft.com/office/drawing/2014/main" id="{DDEE3E39-5C86-0A43-A116-5030A2FE6232}"/>
              </a:ext>
            </a:extLst>
          </p:cNvPr>
          <p:cNvPicPr>
            <a:picLocks noChangeAspect="1"/>
          </p:cNvPicPr>
          <p:nvPr/>
        </p:nvPicPr>
        <p:blipFill>
          <a:blip r:embed="rId6"/>
          <a:stretch>
            <a:fillRect/>
          </a:stretch>
        </p:blipFill>
        <p:spPr>
          <a:xfrm>
            <a:off x="7270689" y="547107"/>
            <a:ext cx="1145372" cy="1105042"/>
          </a:xfrm>
          <a:prstGeom prst="rect">
            <a:avLst/>
          </a:prstGeom>
        </p:spPr>
      </p:pic>
      <p:grpSp>
        <p:nvGrpSpPr>
          <p:cNvPr id="21" name="组合 20">
            <a:extLst>
              <a:ext uri="{FF2B5EF4-FFF2-40B4-BE49-F238E27FC236}">
                <a16:creationId xmlns:a16="http://schemas.microsoft.com/office/drawing/2014/main" id="{6A58E2CE-4912-F84D-9F6D-B8A67FF0DA6A}"/>
              </a:ext>
            </a:extLst>
          </p:cNvPr>
          <p:cNvGrpSpPr/>
          <p:nvPr/>
        </p:nvGrpSpPr>
        <p:grpSpPr>
          <a:xfrm>
            <a:off x="6274360" y="1022206"/>
            <a:ext cx="895009" cy="147344"/>
            <a:chOff x="2636106" y="516231"/>
            <a:chExt cx="913918" cy="147344"/>
          </a:xfrm>
        </p:grpSpPr>
        <p:cxnSp>
          <p:nvCxnSpPr>
            <p:cNvPr id="22" name="直线连接符 21">
              <a:extLst>
                <a:ext uri="{FF2B5EF4-FFF2-40B4-BE49-F238E27FC236}">
                  <a16:creationId xmlns:a16="http://schemas.microsoft.com/office/drawing/2014/main" id="{E6154AD6-CB6C-6F4C-8B0F-1DAB6A5531AA}"/>
                </a:ext>
              </a:extLst>
            </p:cNvPr>
            <p:cNvCxnSpPr>
              <a:cxnSpLocks/>
            </p:cNvCxnSpPr>
            <p:nvPr/>
          </p:nvCxnSpPr>
          <p:spPr>
            <a:xfrm>
              <a:off x="2638853" y="572860"/>
              <a:ext cx="911171" cy="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23" name="直线连接符 22">
              <a:extLst>
                <a:ext uri="{FF2B5EF4-FFF2-40B4-BE49-F238E27FC236}">
                  <a16:creationId xmlns:a16="http://schemas.microsoft.com/office/drawing/2014/main" id="{11B179D6-05C5-E841-A6E3-36FCF21E3E6E}"/>
                </a:ext>
              </a:extLst>
            </p:cNvPr>
            <p:cNvCxnSpPr>
              <a:cxnSpLocks/>
            </p:cNvCxnSpPr>
            <p:nvPr/>
          </p:nvCxnSpPr>
          <p:spPr>
            <a:xfrm>
              <a:off x="2636106" y="608726"/>
              <a:ext cx="911171" cy="0"/>
            </a:xfrm>
            <a:prstGeom prst="line">
              <a:avLst/>
            </a:prstGeom>
            <a:ln w="12700">
              <a:tailEnd type="none"/>
            </a:ln>
          </p:spPr>
          <p:style>
            <a:lnRef idx="1">
              <a:schemeClr val="dk1"/>
            </a:lnRef>
            <a:fillRef idx="0">
              <a:schemeClr val="dk1"/>
            </a:fillRef>
            <a:effectRef idx="0">
              <a:schemeClr val="dk1"/>
            </a:effectRef>
            <a:fontRef idx="minor">
              <a:schemeClr val="tx1"/>
            </a:fontRef>
          </p:style>
        </p:cxnSp>
        <p:cxnSp>
          <p:nvCxnSpPr>
            <p:cNvPr id="24" name="直线连接符 23">
              <a:extLst>
                <a:ext uri="{FF2B5EF4-FFF2-40B4-BE49-F238E27FC236}">
                  <a16:creationId xmlns:a16="http://schemas.microsoft.com/office/drawing/2014/main" id="{90FB112A-01BE-384E-B792-E91572FD39B0}"/>
                </a:ext>
              </a:extLst>
            </p:cNvPr>
            <p:cNvCxnSpPr/>
            <p:nvPr/>
          </p:nvCxnSpPr>
          <p:spPr>
            <a:xfrm>
              <a:off x="2638853" y="606425"/>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25" name="直线连接符 24">
              <a:extLst>
                <a:ext uri="{FF2B5EF4-FFF2-40B4-BE49-F238E27FC236}">
                  <a16:creationId xmlns:a16="http://schemas.microsoft.com/office/drawing/2014/main" id="{DF08EAFD-136D-FE46-8CB7-B098A24F9184}"/>
                </a:ext>
              </a:extLst>
            </p:cNvPr>
            <p:cNvCxnSpPr>
              <a:cxnSpLocks/>
            </p:cNvCxnSpPr>
            <p:nvPr/>
          </p:nvCxnSpPr>
          <p:spPr>
            <a:xfrm>
              <a:off x="3495691" y="516231"/>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grpSp>
      <p:grpSp>
        <p:nvGrpSpPr>
          <p:cNvPr id="27" name="组合 26">
            <a:extLst>
              <a:ext uri="{FF2B5EF4-FFF2-40B4-BE49-F238E27FC236}">
                <a16:creationId xmlns:a16="http://schemas.microsoft.com/office/drawing/2014/main" id="{4C3D2693-E3B1-354C-8D86-990EA9698C95}"/>
              </a:ext>
            </a:extLst>
          </p:cNvPr>
          <p:cNvGrpSpPr/>
          <p:nvPr/>
        </p:nvGrpSpPr>
        <p:grpSpPr>
          <a:xfrm>
            <a:off x="8621144" y="1035791"/>
            <a:ext cx="895009" cy="147344"/>
            <a:chOff x="2636106" y="516231"/>
            <a:chExt cx="913918" cy="147344"/>
          </a:xfrm>
        </p:grpSpPr>
        <p:cxnSp>
          <p:nvCxnSpPr>
            <p:cNvPr id="28" name="直线连接符 27">
              <a:extLst>
                <a:ext uri="{FF2B5EF4-FFF2-40B4-BE49-F238E27FC236}">
                  <a16:creationId xmlns:a16="http://schemas.microsoft.com/office/drawing/2014/main" id="{5AA6AEC9-853B-3F47-A5C1-B984CD2CC569}"/>
                </a:ext>
              </a:extLst>
            </p:cNvPr>
            <p:cNvCxnSpPr>
              <a:cxnSpLocks/>
            </p:cNvCxnSpPr>
            <p:nvPr/>
          </p:nvCxnSpPr>
          <p:spPr>
            <a:xfrm>
              <a:off x="2638853" y="572860"/>
              <a:ext cx="911171" cy="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29" name="直线连接符 28">
              <a:extLst>
                <a:ext uri="{FF2B5EF4-FFF2-40B4-BE49-F238E27FC236}">
                  <a16:creationId xmlns:a16="http://schemas.microsoft.com/office/drawing/2014/main" id="{F498503C-9366-FD4B-BF57-FB6FC4831A39}"/>
                </a:ext>
              </a:extLst>
            </p:cNvPr>
            <p:cNvCxnSpPr>
              <a:cxnSpLocks/>
            </p:cNvCxnSpPr>
            <p:nvPr/>
          </p:nvCxnSpPr>
          <p:spPr>
            <a:xfrm>
              <a:off x="2636106" y="608726"/>
              <a:ext cx="911171" cy="0"/>
            </a:xfrm>
            <a:prstGeom prst="line">
              <a:avLst/>
            </a:prstGeom>
            <a:ln w="12700">
              <a:tailEnd type="none"/>
            </a:ln>
          </p:spPr>
          <p:style>
            <a:lnRef idx="1">
              <a:schemeClr val="dk1"/>
            </a:lnRef>
            <a:fillRef idx="0">
              <a:schemeClr val="dk1"/>
            </a:fillRef>
            <a:effectRef idx="0">
              <a:schemeClr val="dk1"/>
            </a:effectRef>
            <a:fontRef idx="minor">
              <a:schemeClr val="tx1"/>
            </a:fontRef>
          </p:style>
        </p:cxnSp>
        <p:cxnSp>
          <p:nvCxnSpPr>
            <p:cNvPr id="30" name="直线连接符 29">
              <a:extLst>
                <a:ext uri="{FF2B5EF4-FFF2-40B4-BE49-F238E27FC236}">
                  <a16:creationId xmlns:a16="http://schemas.microsoft.com/office/drawing/2014/main" id="{CCA964AD-BA39-BE47-9F45-B5D0D93D1A59}"/>
                </a:ext>
              </a:extLst>
            </p:cNvPr>
            <p:cNvCxnSpPr/>
            <p:nvPr/>
          </p:nvCxnSpPr>
          <p:spPr>
            <a:xfrm>
              <a:off x="2638853" y="606425"/>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31" name="直线连接符 30">
              <a:extLst>
                <a:ext uri="{FF2B5EF4-FFF2-40B4-BE49-F238E27FC236}">
                  <a16:creationId xmlns:a16="http://schemas.microsoft.com/office/drawing/2014/main" id="{9F1F653B-3DD1-674E-A2F1-FEF42D8327D5}"/>
                </a:ext>
              </a:extLst>
            </p:cNvPr>
            <p:cNvCxnSpPr>
              <a:cxnSpLocks/>
            </p:cNvCxnSpPr>
            <p:nvPr/>
          </p:nvCxnSpPr>
          <p:spPr>
            <a:xfrm>
              <a:off x="3495691" y="516231"/>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grpSp>
      <p:pic>
        <p:nvPicPr>
          <p:cNvPr id="32" name="图片 31">
            <a:extLst>
              <a:ext uri="{FF2B5EF4-FFF2-40B4-BE49-F238E27FC236}">
                <a16:creationId xmlns:a16="http://schemas.microsoft.com/office/drawing/2014/main" id="{3C4041FE-361C-8E4B-B4F8-0D02F0568BEF}"/>
              </a:ext>
            </a:extLst>
          </p:cNvPr>
          <p:cNvPicPr>
            <a:picLocks noChangeAspect="1"/>
          </p:cNvPicPr>
          <p:nvPr/>
        </p:nvPicPr>
        <p:blipFill>
          <a:blip r:embed="rId7"/>
          <a:stretch>
            <a:fillRect/>
          </a:stretch>
        </p:blipFill>
        <p:spPr>
          <a:xfrm>
            <a:off x="11035700" y="550501"/>
            <a:ext cx="1133212" cy="1142655"/>
          </a:xfrm>
          <a:prstGeom prst="rect">
            <a:avLst/>
          </a:prstGeom>
        </p:spPr>
      </p:pic>
      <p:sp>
        <p:nvSpPr>
          <p:cNvPr id="33" name="文本框 32">
            <a:extLst>
              <a:ext uri="{FF2B5EF4-FFF2-40B4-BE49-F238E27FC236}">
                <a16:creationId xmlns:a16="http://schemas.microsoft.com/office/drawing/2014/main" id="{A7D7F2E9-43B4-5C4D-B01B-B87BC35989CC}"/>
              </a:ext>
            </a:extLst>
          </p:cNvPr>
          <p:cNvSpPr txBox="1"/>
          <p:nvPr/>
        </p:nvSpPr>
        <p:spPr>
          <a:xfrm>
            <a:off x="10574904" y="930035"/>
            <a:ext cx="316112"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a:t>
            </a:r>
            <a:endParaRPr kumimoji="1" lang="zh-CN" altLang="en-US" b="1" dirty="0">
              <a:latin typeface="Times New Roman" panose="02020603050405020304" pitchFamily="18" charset="0"/>
              <a:cs typeface="Times New Roman" panose="02020603050405020304" pitchFamily="18" charset="0"/>
            </a:endParaRPr>
          </a:p>
        </p:txBody>
      </p:sp>
      <p:grpSp>
        <p:nvGrpSpPr>
          <p:cNvPr id="34" name="组合 33">
            <a:extLst>
              <a:ext uri="{FF2B5EF4-FFF2-40B4-BE49-F238E27FC236}">
                <a16:creationId xmlns:a16="http://schemas.microsoft.com/office/drawing/2014/main" id="{0995CA93-0712-C049-B626-A96758D61A8F}"/>
              </a:ext>
            </a:extLst>
          </p:cNvPr>
          <p:cNvGrpSpPr/>
          <p:nvPr/>
        </p:nvGrpSpPr>
        <p:grpSpPr>
          <a:xfrm rot="5400000">
            <a:off x="10369839" y="2163943"/>
            <a:ext cx="895009" cy="147344"/>
            <a:chOff x="2636106" y="516231"/>
            <a:chExt cx="913918" cy="147344"/>
          </a:xfrm>
        </p:grpSpPr>
        <p:cxnSp>
          <p:nvCxnSpPr>
            <p:cNvPr id="35" name="直线连接符 34">
              <a:extLst>
                <a:ext uri="{FF2B5EF4-FFF2-40B4-BE49-F238E27FC236}">
                  <a16:creationId xmlns:a16="http://schemas.microsoft.com/office/drawing/2014/main" id="{55970BD1-0462-A34A-B2EB-A7DB0D0ADC5D}"/>
                </a:ext>
              </a:extLst>
            </p:cNvPr>
            <p:cNvCxnSpPr>
              <a:cxnSpLocks/>
            </p:cNvCxnSpPr>
            <p:nvPr/>
          </p:nvCxnSpPr>
          <p:spPr>
            <a:xfrm>
              <a:off x="2638853" y="572860"/>
              <a:ext cx="911171" cy="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36" name="直线连接符 35">
              <a:extLst>
                <a:ext uri="{FF2B5EF4-FFF2-40B4-BE49-F238E27FC236}">
                  <a16:creationId xmlns:a16="http://schemas.microsoft.com/office/drawing/2014/main" id="{2AC0B275-06CA-7A4B-AFA4-8080925D2B9A}"/>
                </a:ext>
              </a:extLst>
            </p:cNvPr>
            <p:cNvCxnSpPr>
              <a:cxnSpLocks/>
            </p:cNvCxnSpPr>
            <p:nvPr/>
          </p:nvCxnSpPr>
          <p:spPr>
            <a:xfrm>
              <a:off x="2636106" y="608726"/>
              <a:ext cx="911171" cy="0"/>
            </a:xfrm>
            <a:prstGeom prst="line">
              <a:avLst/>
            </a:prstGeom>
            <a:ln w="12700">
              <a:tailEnd type="none"/>
            </a:ln>
          </p:spPr>
          <p:style>
            <a:lnRef idx="1">
              <a:schemeClr val="dk1"/>
            </a:lnRef>
            <a:fillRef idx="0">
              <a:schemeClr val="dk1"/>
            </a:fillRef>
            <a:effectRef idx="0">
              <a:schemeClr val="dk1"/>
            </a:effectRef>
            <a:fontRef idx="minor">
              <a:schemeClr val="tx1"/>
            </a:fontRef>
          </p:style>
        </p:cxnSp>
        <p:cxnSp>
          <p:nvCxnSpPr>
            <p:cNvPr id="37" name="直线连接符 36">
              <a:extLst>
                <a:ext uri="{FF2B5EF4-FFF2-40B4-BE49-F238E27FC236}">
                  <a16:creationId xmlns:a16="http://schemas.microsoft.com/office/drawing/2014/main" id="{4E05A6CC-3DC7-9E40-95A7-843F51F2E962}"/>
                </a:ext>
              </a:extLst>
            </p:cNvPr>
            <p:cNvCxnSpPr/>
            <p:nvPr/>
          </p:nvCxnSpPr>
          <p:spPr>
            <a:xfrm>
              <a:off x="2638853" y="606425"/>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38" name="直线连接符 37">
              <a:extLst>
                <a:ext uri="{FF2B5EF4-FFF2-40B4-BE49-F238E27FC236}">
                  <a16:creationId xmlns:a16="http://schemas.microsoft.com/office/drawing/2014/main" id="{17FA492C-D539-E14B-BBDC-1A130A69BF54}"/>
                </a:ext>
              </a:extLst>
            </p:cNvPr>
            <p:cNvCxnSpPr>
              <a:cxnSpLocks/>
            </p:cNvCxnSpPr>
            <p:nvPr/>
          </p:nvCxnSpPr>
          <p:spPr>
            <a:xfrm>
              <a:off x="3495691" y="516231"/>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grpSp>
      <p:pic>
        <p:nvPicPr>
          <p:cNvPr id="39" name="图片 38">
            <a:extLst>
              <a:ext uri="{FF2B5EF4-FFF2-40B4-BE49-F238E27FC236}">
                <a16:creationId xmlns:a16="http://schemas.microsoft.com/office/drawing/2014/main" id="{67520656-1E59-794A-8A79-6CA5C249BFBE}"/>
              </a:ext>
            </a:extLst>
          </p:cNvPr>
          <p:cNvPicPr>
            <a:picLocks noChangeAspect="1"/>
          </p:cNvPicPr>
          <p:nvPr/>
        </p:nvPicPr>
        <p:blipFill>
          <a:blip r:embed="rId8"/>
          <a:stretch>
            <a:fillRect/>
          </a:stretch>
        </p:blipFill>
        <p:spPr>
          <a:xfrm>
            <a:off x="9845660" y="2781296"/>
            <a:ext cx="2209602" cy="1243706"/>
          </a:xfrm>
          <a:prstGeom prst="rect">
            <a:avLst/>
          </a:prstGeom>
        </p:spPr>
      </p:pic>
      <p:sp>
        <p:nvSpPr>
          <p:cNvPr id="40" name="文本框 39">
            <a:extLst>
              <a:ext uri="{FF2B5EF4-FFF2-40B4-BE49-F238E27FC236}">
                <a16:creationId xmlns:a16="http://schemas.microsoft.com/office/drawing/2014/main" id="{FB0F817E-03C4-3A4A-A7FC-1E2ED5B7B906}"/>
              </a:ext>
            </a:extLst>
          </p:cNvPr>
          <p:cNvSpPr txBox="1"/>
          <p:nvPr/>
        </p:nvSpPr>
        <p:spPr>
          <a:xfrm>
            <a:off x="1994363" y="813950"/>
            <a:ext cx="516488"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Mg</a:t>
            </a:r>
            <a:r>
              <a:rPr kumimoji="1" lang="en-US" altLang="zh-CN" sz="1200" b="1" baseline="30000" dirty="0">
                <a:latin typeface="Times New Roman" panose="02020603050405020304" pitchFamily="18" charset="0"/>
                <a:cs typeface="Times New Roman" panose="02020603050405020304" pitchFamily="18" charset="0"/>
              </a:rPr>
              <a:t>2+</a:t>
            </a:r>
            <a:endParaRPr kumimoji="1" lang="zh-CN" altLang="en-US" sz="1200" b="1" dirty="0">
              <a:latin typeface="Times New Roman" panose="02020603050405020304" pitchFamily="18" charset="0"/>
              <a:cs typeface="Times New Roman" panose="02020603050405020304" pitchFamily="18" charset="0"/>
            </a:endParaRPr>
          </a:p>
        </p:txBody>
      </p:sp>
      <p:sp>
        <p:nvSpPr>
          <p:cNvPr id="42" name="弧 41">
            <a:extLst>
              <a:ext uri="{FF2B5EF4-FFF2-40B4-BE49-F238E27FC236}">
                <a16:creationId xmlns:a16="http://schemas.microsoft.com/office/drawing/2014/main" id="{DA43E667-DC15-E94F-9E7E-6423E09B9229}"/>
              </a:ext>
            </a:extLst>
          </p:cNvPr>
          <p:cNvSpPr/>
          <p:nvPr/>
        </p:nvSpPr>
        <p:spPr>
          <a:xfrm rot="18598818">
            <a:off x="1890658" y="1178345"/>
            <a:ext cx="451542" cy="218098"/>
          </a:xfrm>
          <a:prstGeom prst="arc">
            <a:avLst>
              <a:gd name="adj1" fmla="val 14065227"/>
              <a:gd name="adj2" fmla="val 20538769"/>
            </a:avLst>
          </a:prstGeom>
          <a:ln w="12700" cmpd="sng">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43" name="文本框 42">
            <a:extLst>
              <a:ext uri="{FF2B5EF4-FFF2-40B4-BE49-F238E27FC236}">
                <a16:creationId xmlns:a16="http://schemas.microsoft.com/office/drawing/2014/main" id="{E1D3C642-6A5E-9142-9D26-D36FA917E840}"/>
              </a:ext>
            </a:extLst>
          </p:cNvPr>
          <p:cNvSpPr txBox="1"/>
          <p:nvPr/>
        </p:nvSpPr>
        <p:spPr>
          <a:xfrm>
            <a:off x="1744641" y="1261343"/>
            <a:ext cx="476412"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H</a:t>
            </a:r>
            <a:r>
              <a:rPr kumimoji="1" lang="en-US" altLang="zh-CN" sz="1200" b="1" baseline="-25000" dirty="0">
                <a:latin typeface="Times New Roman" panose="02020603050405020304" pitchFamily="18" charset="0"/>
                <a:cs typeface="Times New Roman" panose="02020603050405020304" pitchFamily="18" charset="0"/>
              </a:rPr>
              <a:t>2</a:t>
            </a:r>
            <a:r>
              <a:rPr kumimoji="1" lang="en-US" altLang="zh-CN" sz="1200" b="1" dirty="0">
                <a:latin typeface="Times New Roman" panose="02020603050405020304" pitchFamily="18" charset="0"/>
                <a:cs typeface="Times New Roman" panose="02020603050405020304" pitchFamily="18" charset="0"/>
              </a:rPr>
              <a:t>O</a:t>
            </a:r>
            <a:endParaRPr kumimoji="1" lang="zh-CN" altLang="en-US" sz="1200" b="1" dirty="0">
              <a:latin typeface="Times New Roman" panose="02020603050405020304" pitchFamily="18" charset="0"/>
              <a:cs typeface="Times New Roman" panose="02020603050405020304" pitchFamily="18" charset="0"/>
            </a:endParaRPr>
          </a:p>
        </p:txBody>
      </p:sp>
      <p:sp>
        <p:nvSpPr>
          <p:cNvPr id="44" name="文本框 43">
            <a:extLst>
              <a:ext uri="{FF2B5EF4-FFF2-40B4-BE49-F238E27FC236}">
                <a16:creationId xmlns:a16="http://schemas.microsoft.com/office/drawing/2014/main" id="{942F6570-97F2-CC4A-B754-574C9CAB420B}"/>
              </a:ext>
            </a:extLst>
          </p:cNvPr>
          <p:cNvSpPr txBox="1"/>
          <p:nvPr/>
        </p:nvSpPr>
        <p:spPr>
          <a:xfrm>
            <a:off x="4349654" y="821965"/>
            <a:ext cx="516488"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Mg</a:t>
            </a:r>
            <a:r>
              <a:rPr kumimoji="1" lang="en-US" altLang="zh-CN" sz="1200" b="1" baseline="30000" dirty="0">
                <a:latin typeface="Times New Roman" panose="02020603050405020304" pitchFamily="18" charset="0"/>
                <a:cs typeface="Times New Roman" panose="02020603050405020304" pitchFamily="18" charset="0"/>
              </a:rPr>
              <a:t>2+</a:t>
            </a:r>
            <a:endParaRPr kumimoji="1" lang="zh-CN" altLang="en-US" sz="1200" b="1" dirty="0">
              <a:latin typeface="Times New Roman" panose="02020603050405020304" pitchFamily="18" charset="0"/>
              <a:cs typeface="Times New Roman" panose="02020603050405020304" pitchFamily="18" charset="0"/>
            </a:endParaRPr>
          </a:p>
        </p:txBody>
      </p:sp>
      <p:sp>
        <p:nvSpPr>
          <p:cNvPr id="45" name="弧 44">
            <a:extLst>
              <a:ext uri="{FF2B5EF4-FFF2-40B4-BE49-F238E27FC236}">
                <a16:creationId xmlns:a16="http://schemas.microsoft.com/office/drawing/2014/main" id="{7A11DB04-9E15-F347-B327-FAE091CA4858}"/>
              </a:ext>
            </a:extLst>
          </p:cNvPr>
          <p:cNvSpPr/>
          <p:nvPr/>
        </p:nvSpPr>
        <p:spPr>
          <a:xfrm rot="16045268">
            <a:off x="6537896" y="1151501"/>
            <a:ext cx="383214" cy="331173"/>
          </a:xfrm>
          <a:prstGeom prst="arc">
            <a:avLst>
              <a:gd name="adj1" fmla="val 15967417"/>
              <a:gd name="adj2" fmla="val 6180691"/>
            </a:avLst>
          </a:prstGeom>
          <a:ln w="12700" cmpd="sng">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46" name="文本框 45">
            <a:extLst>
              <a:ext uri="{FF2B5EF4-FFF2-40B4-BE49-F238E27FC236}">
                <a16:creationId xmlns:a16="http://schemas.microsoft.com/office/drawing/2014/main" id="{FA248A50-454A-1C41-84DB-15A3C031D49D}"/>
              </a:ext>
            </a:extLst>
          </p:cNvPr>
          <p:cNvSpPr txBox="1"/>
          <p:nvPr/>
        </p:nvSpPr>
        <p:spPr>
          <a:xfrm>
            <a:off x="6239490" y="1337620"/>
            <a:ext cx="481029"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ATP</a:t>
            </a:r>
            <a:endParaRPr kumimoji="1" lang="zh-CN" altLang="en-US" sz="1200" b="1" dirty="0">
              <a:latin typeface="Times New Roman" panose="02020603050405020304" pitchFamily="18" charset="0"/>
              <a:cs typeface="Times New Roman" panose="02020603050405020304" pitchFamily="18" charset="0"/>
            </a:endParaRPr>
          </a:p>
        </p:txBody>
      </p:sp>
      <p:sp>
        <p:nvSpPr>
          <p:cNvPr id="47" name="文本框 46">
            <a:extLst>
              <a:ext uri="{FF2B5EF4-FFF2-40B4-BE49-F238E27FC236}">
                <a16:creationId xmlns:a16="http://schemas.microsoft.com/office/drawing/2014/main" id="{A89D0F87-38BC-994C-86C2-C735EFFB2DB9}"/>
              </a:ext>
            </a:extLst>
          </p:cNvPr>
          <p:cNvSpPr txBox="1"/>
          <p:nvPr/>
        </p:nvSpPr>
        <p:spPr>
          <a:xfrm>
            <a:off x="6671871" y="1334696"/>
            <a:ext cx="726481"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ADP+Pi</a:t>
            </a:r>
            <a:endParaRPr kumimoji="1" lang="zh-CN" altLang="en-US" sz="1200" b="1" dirty="0">
              <a:latin typeface="Times New Roman" panose="02020603050405020304" pitchFamily="18" charset="0"/>
              <a:cs typeface="Times New Roman" panose="02020603050405020304" pitchFamily="18" charset="0"/>
            </a:endParaRPr>
          </a:p>
        </p:txBody>
      </p:sp>
      <p:sp>
        <p:nvSpPr>
          <p:cNvPr id="48" name="文本框 47">
            <a:extLst>
              <a:ext uri="{FF2B5EF4-FFF2-40B4-BE49-F238E27FC236}">
                <a16:creationId xmlns:a16="http://schemas.microsoft.com/office/drawing/2014/main" id="{4172483D-DB82-B34C-811C-5D411CD36433}"/>
              </a:ext>
            </a:extLst>
          </p:cNvPr>
          <p:cNvSpPr txBox="1"/>
          <p:nvPr/>
        </p:nvSpPr>
        <p:spPr>
          <a:xfrm>
            <a:off x="6490874" y="814345"/>
            <a:ext cx="516488"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Mg</a:t>
            </a:r>
            <a:r>
              <a:rPr kumimoji="1" lang="en-US" altLang="zh-CN" sz="1200" b="1" baseline="30000" dirty="0">
                <a:latin typeface="Times New Roman" panose="02020603050405020304" pitchFamily="18" charset="0"/>
                <a:cs typeface="Times New Roman" panose="02020603050405020304" pitchFamily="18" charset="0"/>
              </a:rPr>
              <a:t>2+</a:t>
            </a:r>
            <a:endParaRPr kumimoji="1" lang="zh-CN" altLang="en-US" sz="1200" b="1" dirty="0">
              <a:latin typeface="Times New Roman" panose="02020603050405020304" pitchFamily="18" charset="0"/>
              <a:cs typeface="Times New Roman" panose="02020603050405020304" pitchFamily="18" charset="0"/>
            </a:endParaRPr>
          </a:p>
        </p:txBody>
      </p:sp>
      <p:sp>
        <p:nvSpPr>
          <p:cNvPr id="49" name="文本框 48">
            <a:extLst>
              <a:ext uri="{FF2B5EF4-FFF2-40B4-BE49-F238E27FC236}">
                <a16:creationId xmlns:a16="http://schemas.microsoft.com/office/drawing/2014/main" id="{DE038B58-4D08-D34F-9DF6-5804B80DE984}"/>
              </a:ext>
            </a:extLst>
          </p:cNvPr>
          <p:cNvSpPr txBox="1"/>
          <p:nvPr/>
        </p:nvSpPr>
        <p:spPr>
          <a:xfrm>
            <a:off x="8814974" y="806725"/>
            <a:ext cx="516488"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Mg</a:t>
            </a:r>
            <a:r>
              <a:rPr kumimoji="1" lang="en-US" altLang="zh-CN" sz="1200" b="1" baseline="30000" dirty="0">
                <a:latin typeface="Times New Roman" panose="02020603050405020304" pitchFamily="18" charset="0"/>
                <a:cs typeface="Times New Roman" panose="02020603050405020304" pitchFamily="18" charset="0"/>
              </a:rPr>
              <a:t>2+</a:t>
            </a:r>
            <a:endParaRPr kumimoji="1" lang="zh-CN" altLang="en-US" sz="1200" b="1" dirty="0">
              <a:latin typeface="Times New Roman" panose="02020603050405020304" pitchFamily="18" charset="0"/>
              <a:cs typeface="Times New Roman" panose="02020603050405020304" pitchFamily="18" charset="0"/>
            </a:endParaRPr>
          </a:p>
        </p:txBody>
      </p:sp>
      <p:sp>
        <p:nvSpPr>
          <p:cNvPr id="50" name="弧 49">
            <a:extLst>
              <a:ext uri="{FF2B5EF4-FFF2-40B4-BE49-F238E27FC236}">
                <a16:creationId xmlns:a16="http://schemas.microsoft.com/office/drawing/2014/main" id="{2296DBA8-0A21-254D-8AEB-5A353632A961}"/>
              </a:ext>
            </a:extLst>
          </p:cNvPr>
          <p:cNvSpPr/>
          <p:nvPr/>
        </p:nvSpPr>
        <p:spPr>
          <a:xfrm rot="1222862">
            <a:off x="8979902" y="1147782"/>
            <a:ext cx="451542" cy="218098"/>
          </a:xfrm>
          <a:prstGeom prst="arc">
            <a:avLst>
              <a:gd name="adj1" fmla="val 14065227"/>
              <a:gd name="adj2" fmla="val 241851"/>
            </a:avLst>
          </a:prstGeom>
          <a:ln w="12700" cmpd="sng">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53" name="文本框 52">
            <a:extLst>
              <a:ext uri="{FF2B5EF4-FFF2-40B4-BE49-F238E27FC236}">
                <a16:creationId xmlns:a16="http://schemas.microsoft.com/office/drawing/2014/main" id="{732E70A7-6E46-3A44-93CE-E7F1E4C85E2A}"/>
              </a:ext>
            </a:extLst>
          </p:cNvPr>
          <p:cNvSpPr txBox="1"/>
          <p:nvPr/>
        </p:nvSpPr>
        <p:spPr>
          <a:xfrm>
            <a:off x="9273848" y="1295965"/>
            <a:ext cx="322524"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Pi</a:t>
            </a:r>
            <a:endParaRPr kumimoji="1" lang="zh-CN" altLang="en-US" sz="1200" b="1" dirty="0">
              <a:latin typeface="Times New Roman" panose="02020603050405020304" pitchFamily="18" charset="0"/>
              <a:cs typeface="Times New Roman" panose="02020603050405020304" pitchFamily="18" charset="0"/>
            </a:endParaRPr>
          </a:p>
        </p:txBody>
      </p:sp>
      <p:sp>
        <p:nvSpPr>
          <p:cNvPr id="54" name="文本框 53">
            <a:extLst>
              <a:ext uri="{FF2B5EF4-FFF2-40B4-BE49-F238E27FC236}">
                <a16:creationId xmlns:a16="http://schemas.microsoft.com/office/drawing/2014/main" id="{DF362232-E536-4B43-A72B-8F0F945CEFD2}"/>
              </a:ext>
            </a:extLst>
          </p:cNvPr>
          <p:cNvSpPr txBox="1"/>
          <p:nvPr/>
        </p:nvSpPr>
        <p:spPr>
          <a:xfrm>
            <a:off x="10866196" y="2141255"/>
            <a:ext cx="516488"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Mg</a:t>
            </a:r>
            <a:r>
              <a:rPr kumimoji="1" lang="en-US" altLang="zh-CN" sz="1200" b="1" baseline="30000" dirty="0">
                <a:latin typeface="Times New Roman" panose="02020603050405020304" pitchFamily="18" charset="0"/>
                <a:cs typeface="Times New Roman" panose="02020603050405020304" pitchFamily="18" charset="0"/>
              </a:rPr>
              <a:t>2+</a:t>
            </a:r>
            <a:endParaRPr kumimoji="1" lang="zh-CN" altLang="en-US" sz="1200" b="1" dirty="0">
              <a:latin typeface="Times New Roman" panose="02020603050405020304" pitchFamily="18" charset="0"/>
              <a:cs typeface="Times New Roman" panose="02020603050405020304" pitchFamily="18" charset="0"/>
            </a:endParaRPr>
          </a:p>
        </p:txBody>
      </p:sp>
      <p:sp>
        <p:nvSpPr>
          <p:cNvPr id="55" name="文本框 54">
            <a:extLst>
              <a:ext uri="{FF2B5EF4-FFF2-40B4-BE49-F238E27FC236}">
                <a16:creationId xmlns:a16="http://schemas.microsoft.com/office/drawing/2014/main" id="{8227EB0B-DE48-6F48-815C-FE2D923C1F6F}"/>
              </a:ext>
            </a:extLst>
          </p:cNvPr>
          <p:cNvSpPr txBox="1"/>
          <p:nvPr/>
        </p:nvSpPr>
        <p:spPr>
          <a:xfrm>
            <a:off x="9575096" y="4001329"/>
            <a:ext cx="2480166"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Fructose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1,6-phosphate</a:t>
            </a:r>
            <a:endParaRPr kumimoji="1" lang="zh-CN" altLang="en-US" b="1" dirty="0">
              <a:latin typeface="Times New Roman" panose="02020603050405020304" pitchFamily="18" charset="0"/>
              <a:cs typeface="Times New Roman" panose="02020603050405020304" pitchFamily="18" charset="0"/>
            </a:endParaRPr>
          </a:p>
        </p:txBody>
      </p:sp>
      <p:sp>
        <p:nvSpPr>
          <p:cNvPr id="56" name="文本框 55">
            <a:extLst>
              <a:ext uri="{FF2B5EF4-FFF2-40B4-BE49-F238E27FC236}">
                <a16:creationId xmlns:a16="http://schemas.microsoft.com/office/drawing/2014/main" id="{E532C3EF-D3E8-1546-BA2B-5852D0AB6AE2}"/>
              </a:ext>
            </a:extLst>
          </p:cNvPr>
          <p:cNvSpPr txBox="1"/>
          <p:nvPr/>
        </p:nvSpPr>
        <p:spPr>
          <a:xfrm>
            <a:off x="2465452" y="1597123"/>
            <a:ext cx="1896673" cy="338554"/>
          </a:xfrm>
          <a:prstGeom prst="rect">
            <a:avLst/>
          </a:prstGeom>
          <a:noFill/>
        </p:spPr>
        <p:txBody>
          <a:bodyPr wrap="none" rtlCol="0">
            <a:spAutoFit/>
          </a:bodyPr>
          <a:lstStyle/>
          <a:p>
            <a:pPr algn="l"/>
            <a:r>
              <a:rPr kumimoji="1" lang="en-US" altLang="zh-CN" sz="1600" b="1" dirty="0">
                <a:latin typeface="Times New Roman" panose="02020603050405020304" pitchFamily="18" charset="0"/>
                <a:cs typeface="Times New Roman" panose="02020603050405020304" pitchFamily="18" charset="0"/>
              </a:rPr>
              <a:t>2-phosphoglycerate</a:t>
            </a:r>
            <a:endParaRPr kumimoji="1" lang="zh-CN" altLang="en-US" sz="1600" b="1" dirty="0">
              <a:latin typeface="Times New Roman" panose="02020603050405020304" pitchFamily="18" charset="0"/>
              <a:cs typeface="Times New Roman" panose="02020603050405020304" pitchFamily="18" charset="0"/>
            </a:endParaRPr>
          </a:p>
        </p:txBody>
      </p:sp>
      <p:sp>
        <p:nvSpPr>
          <p:cNvPr id="57" name="文本框 56">
            <a:extLst>
              <a:ext uri="{FF2B5EF4-FFF2-40B4-BE49-F238E27FC236}">
                <a16:creationId xmlns:a16="http://schemas.microsoft.com/office/drawing/2014/main" id="{93E2EC22-3F32-4F43-9294-4FF41AFAC9A9}"/>
              </a:ext>
            </a:extLst>
          </p:cNvPr>
          <p:cNvSpPr txBox="1"/>
          <p:nvPr/>
        </p:nvSpPr>
        <p:spPr>
          <a:xfrm>
            <a:off x="4625452" y="1597123"/>
            <a:ext cx="1896673" cy="338554"/>
          </a:xfrm>
          <a:prstGeom prst="rect">
            <a:avLst/>
          </a:prstGeom>
          <a:noFill/>
        </p:spPr>
        <p:txBody>
          <a:bodyPr wrap="none" rtlCol="0">
            <a:spAutoFit/>
          </a:bodyPr>
          <a:lstStyle/>
          <a:p>
            <a:pPr algn="l"/>
            <a:r>
              <a:rPr kumimoji="1" lang="en-US" altLang="zh-CN" sz="1600" b="1" dirty="0">
                <a:latin typeface="Times New Roman" panose="02020603050405020304" pitchFamily="18" charset="0"/>
                <a:cs typeface="Times New Roman" panose="02020603050405020304" pitchFamily="18" charset="0"/>
              </a:rPr>
              <a:t>3-phosphoglycerate</a:t>
            </a:r>
            <a:endParaRPr kumimoji="1" lang="zh-CN" altLang="en-US" sz="1600" b="1" dirty="0">
              <a:latin typeface="Times New Roman" panose="02020603050405020304" pitchFamily="18" charset="0"/>
              <a:cs typeface="Times New Roman" panose="02020603050405020304" pitchFamily="18" charset="0"/>
            </a:endParaRPr>
          </a:p>
        </p:txBody>
      </p:sp>
      <p:sp>
        <p:nvSpPr>
          <p:cNvPr id="59" name="文本框 58">
            <a:extLst>
              <a:ext uri="{FF2B5EF4-FFF2-40B4-BE49-F238E27FC236}">
                <a16:creationId xmlns:a16="http://schemas.microsoft.com/office/drawing/2014/main" id="{041A6AD6-24D3-834E-BFCF-2DD488B8DCB0}"/>
              </a:ext>
            </a:extLst>
          </p:cNvPr>
          <p:cNvSpPr txBox="1"/>
          <p:nvPr/>
        </p:nvSpPr>
        <p:spPr>
          <a:xfrm>
            <a:off x="7117062" y="1597123"/>
            <a:ext cx="2050561" cy="338554"/>
          </a:xfrm>
          <a:prstGeom prst="rect">
            <a:avLst/>
          </a:prstGeom>
          <a:noFill/>
        </p:spPr>
        <p:txBody>
          <a:bodyPr wrap="none" rtlCol="0">
            <a:spAutoFit/>
          </a:bodyPr>
          <a:lstStyle/>
          <a:p>
            <a:pPr algn="l"/>
            <a:r>
              <a:rPr kumimoji="1" lang="en-US" altLang="zh-CN" sz="1600" b="1" dirty="0">
                <a:latin typeface="Times New Roman" panose="02020603050405020304" pitchFamily="18" charset="0"/>
                <a:cs typeface="Times New Roman" panose="02020603050405020304" pitchFamily="18" charset="0"/>
              </a:rPr>
              <a:t>1,3-phosphoglycerate</a:t>
            </a:r>
            <a:endParaRPr kumimoji="1" lang="zh-CN" altLang="en-US" sz="1600" b="1" dirty="0">
              <a:latin typeface="Times New Roman" panose="02020603050405020304" pitchFamily="18" charset="0"/>
              <a:cs typeface="Times New Roman" panose="02020603050405020304" pitchFamily="18" charset="0"/>
            </a:endParaRPr>
          </a:p>
        </p:txBody>
      </p:sp>
      <p:sp>
        <p:nvSpPr>
          <p:cNvPr id="60" name="文本框 59">
            <a:extLst>
              <a:ext uri="{FF2B5EF4-FFF2-40B4-BE49-F238E27FC236}">
                <a16:creationId xmlns:a16="http://schemas.microsoft.com/office/drawing/2014/main" id="{E918DCF1-BDC8-CE47-B2F5-228BD2539561}"/>
              </a:ext>
            </a:extLst>
          </p:cNvPr>
          <p:cNvSpPr txBox="1"/>
          <p:nvPr/>
        </p:nvSpPr>
        <p:spPr>
          <a:xfrm>
            <a:off x="9540701" y="1597123"/>
            <a:ext cx="960519" cy="338554"/>
          </a:xfrm>
          <a:prstGeom prst="rect">
            <a:avLst/>
          </a:prstGeom>
          <a:noFill/>
        </p:spPr>
        <p:txBody>
          <a:bodyPr wrap="none" rtlCol="0">
            <a:spAutoFit/>
          </a:bodyPr>
          <a:lstStyle/>
          <a:p>
            <a:pPr algn="l"/>
            <a:r>
              <a:rPr kumimoji="1" lang="en-US" altLang="zh-CN" sz="1600" b="1" dirty="0">
                <a:latin typeface="Times New Roman" panose="02020603050405020304" pitchFamily="18" charset="0"/>
                <a:cs typeface="Times New Roman" panose="02020603050405020304" pitchFamily="18" charset="0"/>
              </a:rPr>
              <a:t>3-PGAld</a:t>
            </a:r>
            <a:endParaRPr kumimoji="1" lang="zh-CN" altLang="en-US" sz="1600" b="1" dirty="0">
              <a:latin typeface="Times New Roman" panose="02020603050405020304" pitchFamily="18" charset="0"/>
              <a:cs typeface="Times New Roman" panose="02020603050405020304" pitchFamily="18" charset="0"/>
            </a:endParaRPr>
          </a:p>
        </p:txBody>
      </p:sp>
      <p:sp>
        <p:nvSpPr>
          <p:cNvPr id="61" name="文本框 60">
            <a:extLst>
              <a:ext uri="{FF2B5EF4-FFF2-40B4-BE49-F238E27FC236}">
                <a16:creationId xmlns:a16="http://schemas.microsoft.com/office/drawing/2014/main" id="{C889AB5D-A211-AE4E-A3D2-43510FE4E702}"/>
              </a:ext>
            </a:extLst>
          </p:cNvPr>
          <p:cNvSpPr txBox="1"/>
          <p:nvPr/>
        </p:nvSpPr>
        <p:spPr>
          <a:xfrm>
            <a:off x="512953" y="2677414"/>
            <a:ext cx="1082348"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Pyruvate</a:t>
            </a:r>
            <a:endParaRPr kumimoji="1" lang="zh-CN" altLang="en-US" b="1" dirty="0">
              <a:latin typeface="Times New Roman" panose="02020603050405020304" pitchFamily="18" charset="0"/>
              <a:cs typeface="Times New Roman" panose="02020603050405020304" pitchFamily="18" charset="0"/>
            </a:endParaRPr>
          </a:p>
        </p:txBody>
      </p:sp>
      <p:cxnSp>
        <p:nvCxnSpPr>
          <p:cNvPr id="63" name="直线箭头连接符 62">
            <a:extLst>
              <a:ext uri="{FF2B5EF4-FFF2-40B4-BE49-F238E27FC236}">
                <a16:creationId xmlns:a16="http://schemas.microsoft.com/office/drawing/2014/main" id="{FFD52493-21A3-6748-85E0-49F5F2B4A04D}"/>
              </a:ext>
            </a:extLst>
          </p:cNvPr>
          <p:cNvCxnSpPr>
            <a:stCxn id="61" idx="0"/>
            <a:endCxn id="5" idx="2"/>
          </p:cNvCxnSpPr>
          <p:nvPr/>
        </p:nvCxnSpPr>
        <p:spPr>
          <a:xfrm flipV="1">
            <a:off x="1054127" y="1937559"/>
            <a:ext cx="0" cy="739855"/>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pic>
        <p:nvPicPr>
          <p:cNvPr id="66" name="图片 65">
            <a:extLst>
              <a:ext uri="{FF2B5EF4-FFF2-40B4-BE49-F238E27FC236}">
                <a16:creationId xmlns:a16="http://schemas.microsoft.com/office/drawing/2014/main" id="{E638CABE-01F8-8343-96E1-74C2B80F12D9}"/>
              </a:ext>
            </a:extLst>
          </p:cNvPr>
          <p:cNvPicPr>
            <a:picLocks noChangeAspect="1"/>
          </p:cNvPicPr>
          <p:nvPr/>
        </p:nvPicPr>
        <p:blipFill>
          <a:blip r:embed="rId9"/>
          <a:stretch>
            <a:fillRect/>
          </a:stretch>
        </p:blipFill>
        <p:spPr>
          <a:xfrm>
            <a:off x="7089744" y="2812532"/>
            <a:ext cx="1553763" cy="1181234"/>
          </a:xfrm>
          <a:prstGeom prst="rect">
            <a:avLst/>
          </a:prstGeom>
        </p:spPr>
      </p:pic>
      <p:cxnSp>
        <p:nvCxnSpPr>
          <p:cNvPr id="68" name="直线箭头连接符 67">
            <a:extLst>
              <a:ext uri="{FF2B5EF4-FFF2-40B4-BE49-F238E27FC236}">
                <a16:creationId xmlns:a16="http://schemas.microsoft.com/office/drawing/2014/main" id="{A842C480-E84C-E94D-A631-0FF952514BA1}"/>
              </a:ext>
            </a:extLst>
          </p:cNvPr>
          <p:cNvCxnSpPr>
            <a:cxnSpLocks/>
            <a:stCxn id="39" idx="1"/>
            <a:endCxn id="66" idx="3"/>
          </p:cNvCxnSpPr>
          <p:nvPr/>
        </p:nvCxnSpPr>
        <p:spPr>
          <a:xfrm flipH="1">
            <a:off x="8643507" y="3403149"/>
            <a:ext cx="1202153" cy="0"/>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sp>
        <p:nvSpPr>
          <p:cNvPr id="70" name="文本框 69">
            <a:extLst>
              <a:ext uri="{FF2B5EF4-FFF2-40B4-BE49-F238E27FC236}">
                <a16:creationId xmlns:a16="http://schemas.microsoft.com/office/drawing/2014/main" id="{42BC6A92-70D8-0649-8E94-CCD43650079E}"/>
              </a:ext>
            </a:extLst>
          </p:cNvPr>
          <p:cNvSpPr txBox="1"/>
          <p:nvPr/>
        </p:nvSpPr>
        <p:spPr>
          <a:xfrm>
            <a:off x="6808125" y="3992054"/>
            <a:ext cx="2307042"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Fructose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6-phosphate</a:t>
            </a:r>
            <a:endParaRPr kumimoji="1" lang="zh-CN" altLang="en-US" b="1" dirty="0">
              <a:latin typeface="Times New Roman" panose="02020603050405020304" pitchFamily="18" charset="0"/>
              <a:cs typeface="Times New Roman" panose="02020603050405020304" pitchFamily="18" charset="0"/>
            </a:endParaRPr>
          </a:p>
        </p:txBody>
      </p:sp>
      <p:sp>
        <p:nvSpPr>
          <p:cNvPr id="75" name="弧 74">
            <a:extLst>
              <a:ext uri="{FF2B5EF4-FFF2-40B4-BE49-F238E27FC236}">
                <a16:creationId xmlns:a16="http://schemas.microsoft.com/office/drawing/2014/main" id="{2718F206-258D-AF44-8BE4-81A734655F5E}"/>
              </a:ext>
            </a:extLst>
          </p:cNvPr>
          <p:cNvSpPr/>
          <p:nvPr/>
        </p:nvSpPr>
        <p:spPr>
          <a:xfrm rot="18598818">
            <a:off x="8914820" y="3479880"/>
            <a:ext cx="451542" cy="218098"/>
          </a:xfrm>
          <a:prstGeom prst="arc">
            <a:avLst>
              <a:gd name="adj1" fmla="val 14065227"/>
              <a:gd name="adj2" fmla="val 20538769"/>
            </a:avLst>
          </a:prstGeom>
          <a:ln w="12700" cmpd="sng">
            <a:headEnd type="triangle"/>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76" name="文本框 75">
            <a:extLst>
              <a:ext uri="{FF2B5EF4-FFF2-40B4-BE49-F238E27FC236}">
                <a16:creationId xmlns:a16="http://schemas.microsoft.com/office/drawing/2014/main" id="{C6BADD3A-9290-6D44-BA08-5E50ECA7E2F8}"/>
              </a:ext>
            </a:extLst>
          </p:cNvPr>
          <p:cNvSpPr txBox="1"/>
          <p:nvPr/>
        </p:nvSpPr>
        <p:spPr>
          <a:xfrm>
            <a:off x="8845099" y="3574232"/>
            <a:ext cx="322524" cy="276999"/>
          </a:xfrm>
          <a:prstGeom prst="rect">
            <a:avLst/>
          </a:prstGeom>
          <a:noFill/>
        </p:spPr>
        <p:txBody>
          <a:bodyPr wrap="none" rtlCol="0">
            <a:spAutoFit/>
          </a:bodyPr>
          <a:lstStyle/>
          <a:p>
            <a:pPr algn="l"/>
            <a:r>
              <a:rPr kumimoji="1" lang="en-US" altLang="zh-CN" sz="1200" b="1" dirty="0">
                <a:latin typeface="Times New Roman" panose="02020603050405020304" pitchFamily="18" charset="0"/>
                <a:cs typeface="Times New Roman" panose="02020603050405020304" pitchFamily="18" charset="0"/>
              </a:rPr>
              <a:t>Pi</a:t>
            </a:r>
            <a:endParaRPr kumimoji="1" lang="zh-CN" altLang="en-US" sz="1200" b="1" dirty="0">
              <a:latin typeface="Times New Roman" panose="02020603050405020304" pitchFamily="18" charset="0"/>
              <a:cs typeface="Times New Roman" panose="02020603050405020304" pitchFamily="18" charset="0"/>
            </a:endParaRPr>
          </a:p>
        </p:txBody>
      </p:sp>
      <p:pic>
        <p:nvPicPr>
          <p:cNvPr id="77" name="图片 76">
            <a:extLst>
              <a:ext uri="{FF2B5EF4-FFF2-40B4-BE49-F238E27FC236}">
                <a16:creationId xmlns:a16="http://schemas.microsoft.com/office/drawing/2014/main" id="{BFC78F94-D80D-B646-986D-145ECDA65670}"/>
              </a:ext>
            </a:extLst>
          </p:cNvPr>
          <p:cNvPicPr>
            <a:picLocks noChangeAspect="1"/>
          </p:cNvPicPr>
          <p:nvPr/>
        </p:nvPicPr>
        <p:blipFill>
          <a:blip r:embed="rId10"/>
          <a:stretch>
            <a:fillRect/>
          </a:stretch>
        </p:blipFill>
        <p:spPr>
          <a:xfrm>
            <a:off x="4935729" y="2723155"/>
            <a:ext cx="1260473" cy="1356563"/>
          </a:xfrm>
          <a:prstGeom prst="rect">
            <a:avLst/>
          </a:prstGeom>
        </p:spPr>
      </p:pic>
      <p:sp>
        <p:nvSpPr>
          <p:cNvPr id="83" name="文本框 82">
            <a:extLst>
              <a:ext uri="{FF2B5EF4-FFF2-40B4-BE49-F238E27FC236}">
                <a16:creationId xmlns:a16="http://schemas.microsoft.com/office/drawing/2014/main" id="{DD5BB14A-E8FF-B840-BD9E-491B5C040BF6}"/>
              </a:ext>
            </a:extLst>
          </p:cNvPr>
          <p:cNvSpPr txBox="1"/>
          <p:nvPr/>
        </p:nvSpPr>
        <p:spPr>
          <a:xfrm>
            <a:off x="4485788" y="3992053"/>
            <a:ext cx="2230098"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Glucose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6-phosphate</a:t>
            </a:r>
            <a:endParaRPr kumimoji="1" lang="zh-CN" altLang="en-US" b="1" dirty="0">
              <a:latin typeface="Times New Roman" panose="02020603050405020304" pitchFamily="18" charset="0"/>
              <a:cs typeface="Times New Roman" panose="02020603050405020304" pitchFamily="18" charset="0"/>
            </a:endParaRPr>
          </a:p>
        </p:txBody>
      </p:sp>
      <p:grpSp>
        <p:nvGrpSpPr>
          <p:cNvPr id="85" name="组合 84">
            <a:extLst>
              <a:ext uri="{FF2B5EF4-FFF2-40B4-BE49-F238E27FC236}">
                <a16:creationId xmlns:a16="http://schemas.microsoft.com/office/drawing/2014/main" id="{81093DAB-433E-CC41-BB49-575134BFF69F}"/>
              </a:ext>
            </a:extLst>
          </p:cNvPr>
          <p:cNvGrpSpPr/>
          <p:nvPr/>
        </p:nvGrpSpPr>
        <p:grpSpPr>
          <a:xfrm>
            <a:off x="6159157" y="3311301"/>
            <a:ext cx="895009" cy="147344"/>
            <a:chOff x="2636106" y="516231"/>
            <a:chExt cx="913918" cy="147344"/>
          </a:xfrm>
        </p:grpSpPr>
        <p:cxnSp>
          <p:nvCxnSpPr>
            <p:cNvPr id="86" name="直线连接符 85">
              <a:extLst>
                <a:ext uri="{FF2B5EF4-FFF2-40B4-BE49-F238E27FC236}">
                  <a16:creationId xmlns:a16="http://schemas.microsoft.com/office/drawing/2014/main" id="{D7408B5D-68B2-2E4E-8D2D-8C7E03E590B3}"/>
                </a:ext>
              </a:extLst>
            </p:cNvPr>
            <p:cNvCxnSpPr>
              <a:cxnSpLocks/>
            </p:cNvCxnSpPr>
            <p:nvPr/>
          </p:nvCxnSpPr>
          <p:spPr>
            <a:xfrm>
              <a:off x="2638853" y="572860"/>
              <a:ext cx="911171" cy="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87" name="直线连接符 86">
              <a:extLst>
                <a:ext uri="{FF2B5EF4-FFF2-40B4-BE49-F238E27FC236}">
                  <a16:creationId xmlns:a16="http://schemas.microsoft.com/office/drawing/2014/main" id="{7D761968-7FC5-1C46-BCF0-1706BCCE8E83}"/>
                </a:ext>
              </a:extLst>
            </p:cNvPr>
            <p:cNvCxnSpPr>
              <a:cxnSpLocks/>
            </p:cNvCxnSpPr>
            <p:nvPr/>
          </p:nvCxnSpPr>
          <p:spPr>
            <a:xfrm>
              <a:off x="2636106" y="608726"/>
              <a:ext cx="911171" cy="0"/>
            </a:xfrm>
            <a:prstGeom prst="line">
              <a:avLst/>
            </a:prstGeom>
            <a:ln w="12700">
              <a:tailEnd type="none"/>
            </a:ln>
          </p:spPr>
          <p:style>
            <a:lnRef idx="1">
              <a:schemeClr val="dk1"/>
            </a:lnRef>
            <a:fillRef idx="0">
              <a:schemeClr val="dk1"/>
            </a:fillRef>
            <a:effectRef idx="0">
              <a:schemeClr val="dk1"/>
            </a:effectRef>
            <a:fontRef idx="minor">
              <a:schemeClr val="tx1"/>
            </a:fontRef>
          </p:style>
        </p:cxnSp>
        <p:cxnSp>
          <p:nvCxnSpPr>
            <p:cNvPr id="88" name="直线连接符 87">
              <a:extLst>
                <a:ext uri="{FF2B5EF4-FFF2-40B4-BE49-F238E27FC236}">
                  <a16:creationId xmlns:a16="http://schemas.microsoft.com/office/drawing/2014/main" id="{B7E94C87-8CC4-1044-8E73-3086B5F9E33B}"/>
                </a:ext>
              </a:extLst>
            </p:cNvPr>
            <p:cNvCxnSpPr/>
            <p:nvPr/>
          </p:nvCxnSpPr>
          <p:spPr>
            <a:xfrm>
              <a:off x="2638853" y="606425"/>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cxnSp>
          <p:nvCxnSpPr>
            <p:cNvPr id="89" name="直线连接符 88">
              <a:extLst>
                <a:ext uri="{FF2B5EF4-FFF2-40B4-BE49-F238E27FC236}">
                  <a16:creationId xmlns:a16="http://schemas.microsoft.com/office/drawing/2014/main" id="{097C8028-9363-9346-A22B-EC7665BAF868}"/>
                </a:ext>
              </a:extLst>
            </p:cNvPr>
            <p:cNvCxnSpPr>
              <a:cxnSpLocks/>
            </p:cNvCxnSpPr>
            <p:nvPr/>
          </p:nvCxnSpPr>
          <p:spPr>
            <a:xfrm>
              <a:off x="3495691" y="516231"/>
              <a:ext cx="53975" cy="57150"/>
            </a:xfrm>
            <a:prstGeom prst="line">
              <a:avLst/>
            </a:prstGeom>
            <a:ln w="12700" cmpd="sng">
              <a:tailEnd type="none"/>
            </a:ln>
          </p:spPr>
          <p:style>
            <a:lnRef idx="1">
              <a:schemeClr val="dk1"/>
            </a:lnRef>
            <a:fillRef idx="0">
              <a:schemeClr val="dk1"/>
            </a:fillRef>
            <a:effectRef idx="0">
              <a:schemeClr val="dk1"/>
            </a:effectRef>
            <a:fontRef idx="minor">
              <a:schemeClr val="tx1"/>
            </a:fontRef>
          </p:style>
        </p:cxnSp>
      </p:grpSp>
      <p:pic>
        <p:nvPicPr>
          <p:cNvPr id="90" name="图片 89">
            <a:extLst>
              <a:ext uri="{FF2B5EF4-FFF2-40B4-BE49-F238E27FC236}">
                <a16:creationId xmlns:a16="http://schemas.microsoft.com/office/drawing/2014/main" id="{12932AAD-B2E9-5740-BBD6-86BD92A1877F}"/>
              </a:ext>
            </a:extLst>
          </p:cNvPr>
          <p:cNvPicPr>
            <a:picLocks noChangeAspect="1"/>
          </p:cNvPicPr>
          <p:nvPr/>
        </p:nvPicPr>
        <p:blipFill>
          <a:blip r:embed="rId11"/>
          <a:stretch>
            <a:fillRect/>
          </a:stretch>
        </p:blipFill>
        <p:spPr>
          <a:xfrm>
            <a:off x="2662774" y="2722153"/>
            <a:ext cx="1436184" cy="1351702"/>
          </a:xfrm>
          <a:prstGeom prst="rect">
            <a:avLst/>
          </a:prstGeom>
        </p:spPr>
      </p:pic>
      <p:sp>
        <p:nvSpPr>
          <p:cNvPr id="92" name="文本框 91">
            <a:extLst>
              <a:ext uri="{FF2B5EF4-FFF2-40B4-BE49-F238E27FC236}">
                <a16:creationId xmlns:a16="http://schemas.microsoft.com/office/drawing/2014/main" id="{25227918-603F-024F-818B-EECA02BC8431}"/>
              </a:ext>
            </a:extLst>
          </p:cNvPr>
          <p:cNvSpPr txBox="1"/>
          <p:nvPr/>
        </p:nvSpPr>
        <p:spPr>
          <a:xfrm>
            <a:off x="2897400" y="3992053"/>
            <a:ext cx="966931" cy="369332"/>
          </a:xfrm>
          <a:prstGeom prst="rect">
            <a:avLst/>
          </a:prstGeom>
          <a:noFill/>
        </p:spPr>
        <p:txBody>
          <a:bodyPr wrap="none" rtlCol="0">
            <a:spAutoFit/>
          </a:bodyPr>
          <a:lstStyle/>
          <a:p>
            <a:pPr algn="l"/>
            <a:r>
              <a:rPr kumimoji="1" lang="en-US" altLang="zh-CN" b="1" dirty="0">
                <a:latin typeface="Times New Roman" panose="02020603050405020304" pitchFamily="18" charset="0"/>
                <a:cs typeface="Times New Roman" panose="02020603050405020304" pitchFamily="18" charset="0"/>
              </a:rPr>
              <a:t>Glucose</a:t>
            </a:r>
            <a:endParaRPr kumimoji="1" lang="zh-CN" altLang="en-US" b="1" dirty="0">
              <a:latin typeface="Times New Roman" panose="02020603050405020304" pitchFamily="18" charset="0"/>
              <a:cs typeface="Times New Roman" panose="02020603050405020304" pitchFamily="18" charset="0"/>
            </a:endParaRPr>
          </a:p>
        </p:txBody>
      </p:sp>
      <p:cxnSp>
        <p:nvCxnSpPr>
          <p:cNvPr id="93" name="直线箭头连接符 92">
            <a:extLst>
              <a:ext uri="{FF2B5EF4-FFF2-40B4-BE49-F238E27FC236}">
                <a16:creationId xmlns:a16="http://schemas.microsoft.com/office/drawing/2014/main" id="{2000A72D-4E6B-6B44-8DFA-08EE52B9D344}"/>
              </a:ext>
            </a:extLst>
          </p:cNvPr>
          <p:cNvCxnSpPr>
            <a:cxnSpLocks/>
            <a:stCxn id="77" idx="1"/>
            <a:endCxn id="90" idx="3"/>
          </p:cNvCxnSpPr>
          <p:nvPr/>
        </p:nvCxnSpPr>
        <p:spPr>
          <a:xfrm flipH="1" flipV="1">
            <a:off x="4098958" y="3398004"/>
            <a:ext cx="836771" cy="3433"/>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sp>
        <p:nvSpPr>
          <p:cNvPr id="96" name="操作按钮: 后退或上一个 95">
            <a:hlinkClick r:id="rId12" action="ppaction://hlinksldjump" highlightClick="1"/>
            <a:extLst>
              <a:ext uri="{FF2B5EF4-FFF2-40B4-BE49-F238E27FC236}">
                <a16:creationId xmlns:a16="http://schemas.microsoft.com/office/drawing/2014/main" id="{289D661C-DD49-AA4D-B881-669CE05F5D98}"/>
              </a:ext>
            </a:extLst>
          </p:cNvPr>
          <p:cNvSpPr/>
          <p:nvPr/>
        </p:nvSpPr>
        <p:spPr>
          <a:xfrm>
            <a:off x="181875" y="610139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3647948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1354288D-A5B2-F64A-B4F0-6832A5936E35}"/>
              </a:ext>
            </a:extLst>
          </p:cNvPr>
          <p:cNvPicPr>
            <a:picLocks noChangeAspect="1"/>
          </p:cNvPicPr>
          <p:nvPr/>
        </p:nvPicPr>
        <p:blipFill>
          <a:blip r:embed="rId2"/>
          <a:stretch>
            <a:fillRect/>
          </a:stretch>
        </p:blipFill>
        <p:spPr>
          <a:xfrm>
            <a:off x="6390294" y="710258"/>
            <a:ext cx="4963506" cy="6077763"/>
          </a:xfrm>
          <a:prstGeom prst="rect">
            <a:avLst/>
          </a:prstGeom>
        </p:spPr>
      </p:pic>
      <p:sp>
        <p:nvSpPr>
          <p:cNvPr id="2" name="灯片编号占位符 1">
            <a:extLst>
              <a:ext uri="{FF2B5EF4-FFF2-40B4-BE49-F238E27FC236}">
                <a16:creationId xmlns:a16="http://schemas.microsoft.com/office/drawing/2014/main" id="{B060795F-2A3B-E645-9E9C-CC03A880A5D0}"/>
              </a:ext>
            </a:extLst>
          </p:cNvPr>
          <p:cNvSpPr>
            <a:spLocks noGrp="1"/>
          </p:cNvSpPr>
          <p:nvPr>
            <p:ph type="sldNum" sz="quarter" idx="12"/>
          </p:nvPr>
        </p:nvSpPr>
        <p:spPr/>
        <p:txBody>
          <a:bodyPr/>
          <a:lstStyle/>
          <a:p>
            <a:fld id="{95179704-EFDC-584D-9064-A59D55EEFD70}" type="slidenum">
              <a:rPr kumimoji="1" lang="zh-CN" altLang="en-US" smtClean="0"/>
              <a:t>8</a:t>
            </a:fld>
            <a:endParaRPr kumimoji="1" lang="zh-CN" altLang="en-US"/>
          </a:p>
        </p:txBody>
      </p:sp>
      <p:sp>
        <p:nvSpPr>
          <p:cNvPr id="3" name="文本框 2">
            <a:extLst>
              <a:ext uri="{FF2B5EF4-FFF2-40B4-BE49-F238E27FC236}">
                <a16:creationId xmlns:a16="http://schemas.microsoft.com/office/drawing/2014/main" id="{2CD6C83B-6838-224D-AA38-3D746A39EA46}"/>
              </a:ext>
            </a:extLst>
          </p:cNvPr>
          <p:cNvSpPr txBox="1"/>
          <p:nvPr/>
        </p:nvSpPr>
        <p:spPr>
          <a:xfrm>
            <a:off x="4407877" y="0"/>
            <a:ext cx="3376245"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Glyoxylate</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Cycle</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p>
        </p:txBody>
      </p:sp>
      <p:sp>
        <p:nvSpPr>
          <p:cNvPr id="4" name="文本框 3">
            <a:extLst>
              <a:ext uri="{FF2B5EF4-FFF2-40B4-BE49-F238E27FC236}">
                <a16:creationId xmlns:a16="http://schemas.microsoft.com/office/drawing/2014/main" id="{1071074F-0595-624A-8B22-78A49971EC22}"/>
              </a:ext>
            </a:extLst>
          </p:cNvPr>
          <p:cNvSpPr txBox="1"/>
          <p:nvPr/>
        </p:nvSpPr>
        <p:spPr>
          <a:xfrm>
            <a:off x="1430594" y="1351508"/>
            <a:ext cx="3767435" cy="4154984"/>
          </a:xfrm>
          <a:prstGeom prst="rect">
            <a:avLst/>
          </a:prstGeom>
          <a:noFill/>
        </p:spPr>
        <p:txBody>
          <a:bodyPr wrap="square" rtlCol="0">
            <a:spAutoFit/>
          </a:bodyPr>
          <a:lstStyle/>
          <a:p>
            <a:pPr algn="l"/>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animal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cell,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glucose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cannot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synthesized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from</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acetyl-CoA.</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case,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is</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impossible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for</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animal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to</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convert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fatty</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acid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to</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glucose.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However,</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in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some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kind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of</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seed,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with</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existence of</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glyoxysome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and</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isocitrate</a:t>
            </a:r>
            <a:r>
              <a:rPr kumimoji="1" lang="zh-CN" altLang="en-US" sz="2400" b="1" dirty="0">
                <a:solidFill>
                  <a:srgbClr val="FF0000"/>
                </a:solidFill>
                <a:latin typeface="Times New Roman" panose="02020603050405020304" pitchFamily="18" charset="0"/>
                <a:cs typeface="Times New Roman" panose="02020603050405020304" pitchFamily="18" charset="0"/>
              </a:rPr>
              <a:t> </a:t>
            </a:r>
            <a:r>
              <a:rPr kumimoji="1" lang="en-US" altLang="zh-CN" sz="2400" b="1" dirty="0">
                <a:solidFill>
                  <a:srgbClr val="FF0000"/>
                </a:solidFill>
                <a:latin typeface="Times New Roman" panose="02020603050405020304" pitchFamily="18" charset="0"/>
                <a:cs typeface="Times New Roman" panose="02020603050405020304" pitchFamily="18" charset="0"/>
              </a:rPr>
              <a:t>lyase</a:t>
            </a:r>
            <a:r>
              <a:rPr kumimoji="1" lang="en-US" altLang="zh-CN" sz="2400" b="1" dirty="0">
                <a:latin typeface="Times New Roman" panose="02020603050405020304" pitchFamily="18" charset="0"/>
                <a:cs typeface="Times New Roman" panose="02020603050405020304" pitchFamily="18" charset="0"/>
              </a:rPr>
              <a:t>,</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acetyl-CoA</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can</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be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the</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material</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of</a:t>
            </a:r>
            <a:r>
              <a:rPr kumimoji="1" lang="zh-CN" altLang="en-US" sz="2400" b="1" dirty="0">
                <a:latin typeface="Times New Roman" panose="02020603050405020304" pitchFamily="18" charset="0"/>
                <a:cs typeface="Times New Roman" panose="02020603050405020304" pitchFamily="18" charset="0"/>
              </a:rPr>
              <a:t> </a:t>
            </a:r>
            <a:r>
              <a:rPr kumimoji="1" lang="en-US" altLang="zh-CN" sz="2400" b="1" dirty="0">
                <a:latin typeface="Times New Roman" panose="02020603050405020304" pitchFamily="18" charset="0"/>
                <a:cs typeface="Times New Roman" panose="02020603050405020304" pitchFamily="18" charset="0"/>
              </a:rPr>
              <a:t>gluconeogenesis.</a:t>
            </a:r>
            <a:r>
              <a:rPr kumimoji="1" lang="zh-CN" altLang="en-US" sz="2400" b="1" dirty="0">
                <a:latin typeface="Times New Roman" panose="02020603050405020304" pitchFamily="18" charset="0"/>
                <a:cs typeface="Times New Roman" panose="02020603050405020304" pitchFamily="18" charset="0"/>
              </a:rPr>
              <a:t> </a:t>
            </a:r>
          </a:p>
        </p:txBody>
      </p:sp>
      <p:sp>
        <p:nvSpPr>
          <p:cNvPr id="7" name="圆角矩形 6">
            <a:extLst>
              <a:ext uri="{FF2B5EF4-FFF2-40B4-BE49-F238E27FC236}">
                <a16:creationId xmlns:a16="http://schemas.microsoft.com/office/drawing/2014/main" id="{001F2401-6DB1-3147-BEAF-F023386B0C43}"/>
              </a:ext>
            </a:extLst>
          </p:cNvPr>
          <p:cNvSpPr/>
          <p:nvPr/>
        </p:nvSpPr>
        <p:spPr>
          <a:xfrm>
            <a:off x="6390294" y="710258"/>
            <a:ext cx="1780312" cy="150200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操作按钮: 后退或上一个 7">
            <a:hlinkClick r:id="rId3" action="ppaction://hlinksldjump" highlightClick="1"/>
            <a:extLst>
              <a:ext uri="{FF2B5EF4-FFF2-40B4-BE49-F238E27FC236}">
                <a16:creationId xmlns:a16="http://schemas.microsoft.com/office/drawing/2014/main" id="{410A9AE6-5D62-3D49-9370-5FCC34F48BF4}"/>
              </a:ext>
            </a:extLst>
          </p:cNvPr>
          <p:cNvSpPr/>
          <p:nvPr/>
        </p:nvSpPr>
        <p:spPr>
          <a:xfrm>
            <a:off x="181875" y="6101395"/>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19820380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ACDF720-AEE7-104D-9276-D51EC7CA40BC}"/>
              </a:ext>
            </a:extLst>
          </p:cNvPr>
          <p:cNvSpPr>
            <a:spLocks noGrp="1"/>
          </p:cNvSpPr>
          <p:nvPr>
            <p:ph type="sldNum" sz="quarter" idx="12"/>
          </p:nvPr>
        </p:nvSpPr>
        <p:spPr/>
        <p:txBody>
          <a:bodyPr/>
          <a:lstStyle/>
          <a:p>
            <a:fld id="{95179704-EFDC-584D-9064-A59D55EEFD70}" type="slidenum">
              <a:rPr kumimoji="1" lang="zh-CN" altLang="en-US" smtClean="0"/>
              <a:t>9</a:t>
            </a:fld>
            <a:endParaRPr kumimoji="1" lang="zh-CN" altLang="en-US"/>
          </a:p>
        </p:txBody>
      </p:sp>
      <p:sp>
        <p:nvSpPr>
          <p:cNvPr id="3" name="文本框 2">
            <a:extLst>
              <a:ext uri="{FF2B5EF4-FFF2-40B4-BE49-F238E27FC236}">
                <a16:creationId xmlns:a16="http://schemas.microsoft.com/office/drawing/2014/main" id="{3AA402A4-DAA9-1A40-9119-76E0D0F476BB}"/>
              </a:ext>
            </a:extLst>
          </p:cNvPr>
          <p:cNvSpPr txBox="1"/>
          <p:nvPr/>
        </p:nvSpPr>
        <p:spPr>
          <a:xfrm>
            <a:off x="4088880" y="0"/>
            <a:ext cx="4014240" cy="584775"/>
          </a:xfrm>
          <a:prstGeom prst="rect">
            <a:avLst/>
          </a:prstGeom>
          <a:noFill/>
        </p:spPr>
        <p:txBody>
          <a:bodyPr wrap="none" rtlCol="0">
            <a:spAutoFit/>
          </a:bodyPr>
          <a:lstStyle/>
          <a:p>
            <a:pPr algn="l"/>
            <a:r>
              <a:rPr kumimoji="1" lang="en-US" altLang="zh-CN" sz="3200" b="1" dirty="0">
                <a:solidFill>
                  <a:schemeClr val="accent1"/>
                </a:solidFill>
                <a:latin typeface="Times New Roman" panose="02020603050405020304" pitchFamily="18" charset="0"/>
                <a:cs typeface="Times New Roman" panose="02020603050405020304" pitchFamily="18" charset="0"/>
              </a:rPr>
              <a:t>Synthesis</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of</a:t>
            </a:r>
            <a:r>
              <a:rPr kumimoji="1" lang="zh-CN" altLang="en-US" sz="3200" b="1" dirty="0">
                <a:solidFill>
                  <a:schemeClr val="accent1"/>
                </a:solidFill>
                <a:latin typeface="Times New Roman" panose="02020603050405020304" pitchFamily="18" charset="0"/>
                <a:cs typeface="Times New Roman" panose="02020603050405020304" pitchFamily="18" charset="0"/>
              </a:rPr>
              <a:t> </a:t>
            </a:r>
            <a:r>
              <a:rPr kumimoji="1" lang="en-US" altLang="zh-CN" sz="3200" b="1" dirty="0">
                <a:solidFill>
                  <a:schemeClr val="accent1"/>
                </a:solidFill>
                <a:latin typeface="Times New Roman" panose="02020603050405020304" pitchFamily="18" charset="0"/>
                <a:cs typeface="Times New Roman" panose="02020603050405020304" pitchFamily="18" charset="0"/>
              </a:rPr>
              <a:t>Glycogen</a:t>
            </a:r>
          </a:p>
        </p:txBody>
      </p:sp>
      <p:sp>
        <p:nvSpPr>
          <p:cNvPr id="5" name="文本框 4">
            <a:extLst>
              <a:ext uri="{FF2B5EF4-FFF2-40B4-BE49-F238E27FC236}">
                <a16:creationId xmlns:a16="http://schemas.microsoft.com/office/drawing/2014/main" id="{0DE78B7B-0A06-D244-B91F-7B4476E97AEE}"/>
              </a:ext>
            </a:extLst>
          </p:cNvPr>
          <p:cNvSpPr txBox="1"/>
          <p:nvPr/>
        </p:nvSpPr>
        <p:spPr>
          <a:xfrm>
            <a:off x="350684" y="1018681"/>
            <a:ext cx="3368230" cy="523220"/>
          </a:xfrm>
          <a:prstGeom prst="rect">
            <a:avLst/>
          </a:prstGeom>
          <a:noFill/>
        </p:spPr>
        <p:txBody>
          <a:bodyPr wrap="none" rtlCol="0">
            <a:spAutoFit/>
          </a:bodyPr>
          <a:lstStyle/>
          <a:p>
            <a:pPr algn="l"/>
            <a:r>
              <a:rPr kumimoji="1" lang="en-US" altLang="zh-CN" sz="2800" b="1" dirty="0">
                <a:latin typeface="Times New Roman" panose="02020603050405020304" pitchFamily="18" charset="0"/>
                <a:cs typeface="Times New Roman" panose="02020603050405020304" pitchFamily="18" charset="0"/>
              </a:rPr>
              <a:t>Glucose</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6-phosphate</a:t>
            </a:r>
            <a:endParaRPr kumimoji="1" lang="zh-CN" altLang="en-US" sz="2800" b="1"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D2CA5481-E187-014F-B05C-0B6DFD41A6CF}"/>
              </a:ext>
            </a:extLst>
          </p:cNvPr>
          <p:cNvSpPr txBox="1"/>
          <p:nvPr/>
        </p:nvSpPr>
        <p:spPr>
          <a:xfrm>
            <a:off x="4411885" y="1018681"/>
            <a:ext cx="3368230" cy="523220"/>
          </a:xfrm>
          <a:prstGeom prst="rect">
            <a:avLst/>
          </a:prstGeom>
          <a:noFill/>
        </p:spPr>
        <p:txBody>
          <a:bodyPr wrap="none" rtlCol="0">
            <a:spAutoFit/>
          </a:bodyPr>
          <a:lstStyle/>
          <a:p>
            <a:pPr algn="l"/>
            <a:r>
              <a:rPr kumimoji="1" lang="en-US" altLang="zh-CN" sz="2800" b="1" dirty="0">
                <a:latin typeface="Times New Roman" panose="02020603050405020304" pitchFamily="18" charset="0"/>
                <a:cs typeface="Times New Roman" panose="02020603050405020304" pitchFamily="18" charset="0"/>
              </a:rPr>
              <a:t>Glucose</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1-phosphate</a:t>
            </a:r>
            <a:endParaRPr kumimoji="1" lang="zh-CN" altLang="en-US" sz="2800" b="1"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82F64CED-0B0D-A34D-BC7A-619203B16885}"/>
              </a:ext>
            </a:extLst>
          </p:cNvPr>
          <p:cNvSpPr txBox="1"/>
          <p:nvPr/>
        </p:nvSpPr>
        <p:spPr>
          <a:xfrm>
            <a:off x="4966524" y="2178995"/>
            <a:ext cx="2258952" cy="523220"/>
          </a:xfrm>
          <a:prstGeom prst="rect">
            <a:avLst/>
          </a:prstGeom>
          <a:noFill/>
        </p:spPr>
        <p:txBody>
          <a:bodyPr wrap="none" rtlCol="0">
            <a:spAutoFit/>
          </a:bodyPr>
          <a:lstStyle/>
          <a:p>
            <a:pPr algn="l"/>
            <a:r>
              <a:rPr kumimoji="1" lang="en-US" altLang="zh-CN" sz="2800" b="1" dirty="0">
                <a:latin typeface="Times New Roman" panose="02020603050405020304" pitchFamily="18" charset="0"/>
                <a:cs typeface="Times New Roman" panose="02020603050405020304" pitchFamily="18" charset="0"/>
              </a:rPr>
              <a:t>UDP-Glucose</a:t>
            </a:r>
            <a:endParaRPr kumimoji="1" lang="zh-CN" altLang="en-US" sz="2800" b="1" dirty="0">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5E174C20-99E0-B648-8E86-66BADC7065D4}"/>
              </a:ext>
            </a:extLst>
          </p:cNvPr>
          <p:cNvSpPr txBox="1"/>
          <p:nvPr/>
        </p:nvSpPr>
        <p:spPr>
          <a:xfrm>
            <a:off x="2578114" y="3169391"/>
            <a:ext cx="7035772" cy="523220"/>
          </a:xfrm>
          <a:prstGeom prst="rect">
            <a:avLst/>
          </a:prstGeom>
          <a:noFill/>
        </p:spPr>
        <p:txBody>
          <a:bodyPr wrap="none" rtlCol="0">
            <a:spAutoFit/>
          </a:bodyPr>
          <a:lstStyle/>
          <a:p>
            <a:pPr algn="l"/>
            <a:r>
              <a:rPr kumimoji="1" lang="en-US" altLang="zh-CN" sz="2800" b="1" dirty="0">
                <a:latin typeface="Times New Roman" panose="02020603050405020304" pitchFamily="18" charset="0"/>
                <a:cs typeface="Times New Roman" panose="02020603050405020304" pitchFamily="18" charset="0"/>
              </a:rPr>
              <a:t>Nonreducing</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end</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of</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glycogen</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with</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i="1" dirty="0">
                <a:latin typeface="Times New Roman" panose="02020603050405020304" pitchFamily="18" charset="0"/>
                <a:cs typeface="Times New Roman" panose="02020603050405020304" pitchFamily="18" charset="0"/>
              </a:rPr>
              <a:t>n</a:t>
            </a:r>
            <a:r>
              <a:rPr kumimoji="1" lang="zh-CN" altLang="en-US" sz="2800" b="1" i="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residues</a:t>
            </a:r>
            <a:endParaRPr kumimoji="1" lang="zh-CN" altLang="en-US" sz="2800" b="1" dirty="0">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3EB2D2E9-E961-6244-A2CF-FB62C4728A49}"/>
              </a:ext>
            </a:extLst>
          </p:cNvPr>
          <p:cNvSpPr/>
          <p:nvPr/>
        </p:nvSpPr>
        <p:spPr>
          <a:xfrm>
            <a:off x="3888197" y="5581710"/>
            <a:ext cx="4402103" cy="523220"/>
          </a:xfrm>
          <a:prstGeom prst="rect">
            <a:avLst/>
          </a:prstGeom>
        </p:spPr>
        <p:txBody>
          <a:bodyPr wrap="none">
            <a:spAutoFit/>
          </a:bodyPr>
          <a:lstStyle/>
          <a:p>
            <a:r>
              <a:rPr kumimoji="1" lang="en-US" altLang="zh-CN" sz="2800" b="1" dirty="0">
                <a:latin typeface="Times New Roman" panose="02020603050405020304" pitchFamily="18" charset="0"/>
                <a:cs typeface="Times New Roman" panose="02020603050405020304" pitchFamily="18" charset="0"/>
              </a:rPr>
              <a:t>Glycogen</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with</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i="1" dirty="0">
                <a:latin typeface="Times New Roman" panose="02020603050405020304" pitchFamily="18" charset="0"/>
                <a:cs typeface="Times New Roman" panose="02020603050405020304" pitchFamily="18" charset="0"/>
              </a:rPr>
              <a:t>n+</a:t>
            </a:r>
            <a:r>
              <a:rPr kumimoji="1" lang="en-US" altLang="zh-CN" sz="2800" b="1" dirty="0">
                <a:latin typeface="Times New Roman" panose="02020603050405020304" pitchFamily="18" charset="0"/>
                <a:cs typeface="Times New Roman" panose="02020603050405020304" pitchFamily="18" charset="0"/>
              </a:rPr>
              <a:t>1</a:t>
            </a:r>
            <a:r>
              <a:rPr kumimoji="1" lang="zh-CN" altLang="en-US" sz="2800" b="1" i="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residues</a:t>
            </a:r>
            <a:endParaRPr lang="zh-CN" altLang="en-US" sz="2800" dirty="0"/>
          </a:p>
        </p:txBody>
      </p:sp>
      <p:cxnSp>
        <p:nvCxnSpPr>
          <p:cNvPr id="14" name="直线箭头连接符 13">
            <a:extLst>
              <a:ext uri="{FF2B5EF4-FFF2-40B4-BE49-F238E27FC236}">
                <a16:creationId xmlns:a16="http://schemas.microsoft.com/office/drawing/2014/main" id="{D1C018A4-6AC6-5048-AFFB-703FEB05EA22}"/>
              </a:ext>
            </a:extLst>
          </p:cNvPr>
          <p:cNvCxnSpPr>
            <a:stCxn id="5" idx="3"/>
            <a:endCxn id="6" idx="1"/>
          </p:cNvCxnSpPr>
          <p:nvPr/>
        </p:nvCxnSpPr>
        <p:spPr>
          <a:xfrm>
            <a:off x="3718914" y="1280291"/>
            <a:ext cx="692971" cy="0"/>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cxnSp>
        <p:nvCxnSpPr>
          <p:cNvPr id="16" name="直线箭头连接符 15">
            <a:extLst>
              <a:ext uri="{FF2B5EF4-FFF2-40B4-BE49-F238E27FC236}">
                <a16:creationId xmlns:a16="http://schemas.microsoft.com/office/drawing/2014/main" id="{310CCDE0-7F57-4949-AE62-128494F33826}"/>
              </a:ext>
            </a:extLst>
          </p:cNvPr>
          <p:cNvCxnSpPr>
            <a:cxnSpLocks/>
            <a:stCxn id="6" idx="2"/>
            <a:endCxn id="7" idx="0"/>
          </p:cNvCxnSpPr>
          <p:nvPr/>
        </p:nvCxnSpPr>
        <p:spPr>
          <a:xfrm>
            <a:off x="6096000" y="1541901"/>
            <a:ext cx="0" cy="637094"/>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cxnSp>
        <p:nvCxnSpPr>
          <p:cNvPr id="20" name="直线箭头连接符 19">
            <a:extLst>
              <a:ext uri="{FF2B5EF4-FFF2-40B4-BE49-F238E27FC236}">
                <a16:creationId xmlns:a16="http://schemas.microsoft.com/office/drawing/2014/main" id="{47A2D0CD-D24B-A14C-9BCB-DF3ADAC28256}"/>
              </a:ext>
            </a:extLst>
          </p:cNvPr>
          <p:cNvCxnSpPr>
            <a:cxnSpLocks/>
            <a:stCxn id="21" idx="2"/>
            <a:endCxn id="9" idx="0"/>
          </p:cNvCxnSpPr>
          <p:nvPr/>
        </p:nvCxnSpPr>
        <p:spPr>
          <a:xfrm flipH="1">
            <a:off x="6089249" y="4800405"/>
            <a:ext cx="6751" cy="781305"/>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pic>
        <p:nvPicPr>
          <p:cNvPr id="21" name="图片 20">
            <a:extLst>
              <a:ext uri="{FF2B5EF4-FFF2-40B4-BE49-F238E27FC236}">
                <a16:creationId xmlns:a16="http://schemas.microsoft.com/office/drawing/2014/main" id="{CD6356B1-4051-9A44-A8BE-5B340675962B}"/>
              </a:ext>
            </a:extLst>
          </p:cNvPr>
          <p:cNvPicPr>
            <a:picLocks noChangeAspect="1"/>
          </p:cNvPicPr>
          <p:nvPr/>
        </p:nvPicPr>
        <p:blipFill>
          <a:blip r:embed="rId2"/>
          <a:stretch>
            <a:fillRect/>
          </a:stretch>
        </p:blipFill>
        <p:spPr>
          <a:xfrm>
            <a:off x="4467664" y="3652562"/>
            <a:ext cx="3256671" cy="1147843"/>
          </a:xfrm>
          <a:prstGeom prst="rect">
            <a:avLst/>
          </a:prstGeom>
        </p:spPr>
      </p:pic>
      <p:pic>
        <p:nvPicPr>
          <p:cNvPr id="23" name="图片 22">
            <a:extLst>
              <a:ext uri="{FF2B5EF4-FFF2-40B4-BE49-F238E27FC236}">
                <a16:creationId xmlns:a16="http://schemas.microsoft.com/office/drawing/2014/main" id="{3DE9F6C3-D655-C542-B020-3C1CDCF35F07}"/>
              </a:ext>
            </a:extLst>
          </p:cNvPr>
          <p:cNvPicPr>
            <a:picLocks noChangeAspect="1"/>
          </p:cNvPicPr>
          <p:nvPr/>
        </p:nvPicPr>
        <p:blipFill>
          <a:blip r:embed="rId3"/>
          <a:stretch>
            <a:fillRect/>
          </a:stretch>
        </p:blipFill>
        <p:spPr>
          <a:xfrm>
            <a:off x="8247358" y="855304"/>
            <a:ext cx="2495995" cy="2268373"/>
          </a:xfrm>
          <a:prstGeom prst="rect">
            <a:avLst/>
          </a:prstGeom>
        </p:spPr>
      </p:pic>
      <p:sp>
        <p:nvSpPr>
          <p:cNvPr id="24" name="文本框 23">
            <a:hlinkClick r:id="rId4" action="ppaction://hlinksldjump"/>
            <a:extLst>
              <a:ext uri="{FF2B5EF4-FFF2-40B4-BE49-F238E27FC236}">
                <a16:creationId xmlns:a16="http://schemas.microsoft.com/office/drawing/2014/main" id="{1CF10379-BEEB-D744-9B0D-F31C678F0A3C}"/>
              </a:ext>
            </a:extLst>
          </p:cNvPr>
          <p:cNvSpPr txBox="1"/>
          <p:nvPr/>
        </p:nvSpPr>
        <p:spPr>
          <a:xfrm>
            <a:off x="3023621" y="834534"/>
            <a:ext cx="2032929" cy="338554"/>
          </a:xfrm>
          <a:prstGeom prst="rect">
            <a:avLst/>
          </a:prstGeom>
          <a:noFill/>
          <a:ln>
            <a:solidFill>
              <a:schemeClr val="accent5"/>
            </a:solidFill>
          </a:ln>
        </p:spPr>
        <p:txBody>
          <a:bodyPr wrap="none" rtlCol="0">
            <a:spAutoFit/>
          </a:bodyPr>
          <a:lstStyle/>
          <a:p>
            <a:pPr algn="l"/>
            <a:r>
              <a:rPr kumimoji="1" lang="en-US" altLang="zh-CN" sz="1600" b="1" dirty="0">
                <a:solidFill>
                  <a:schemeClr val="accent1"/>
                </a:solidFill>
                <a:latin typeface="Times New Roman" panose="02020603050405020304" pitchFamily="18" charset="0"/>
                <a:cs typeface="Times New Roman" panose="02020603050405020304" pitchFamily="18" charset="0"/>
              </a:rPr>
              <a:t>Phosphoglucomutase</a:t>
            </a:r>
            <a:endParaRPr kumimoji="1" lang="zh-CN" altLang="en-US" sz="1600" b="1" dirty="0">
              <a:solidFill>
                <a:schemeClr val="accent1"/>
              </a:solidFill>
              <a:latin typeface="Times New Roman" panose="02020603050405020304" pitchFamily="18" charset="0"/>
              <a:cs typeface="Times New Roman" panose="02020603050405020304" pitchFamily="18" charset="0"/>
            </a:endParaRPr>
          </a:p>
        </p:txBody>
      </p:sp>
      <p:sp>
        <p:nvSpPr>
          <p:cNvPr id="25" name="文本框 24">
            <a:extLst>
              <a:ext uri="{FF2B5EF4-FFF2-40B4-BE49-F238E27FC236}">
                <a16:creationId xmlns:a16="http://schemas.microsoft.com/office/drawing/2014/main" id="{65971CDB-C965-E94D-9B9D-5A4B46360FC6}"/>
              </a:ext>
            </a:extLst>
          </p:cNvPr>
          <p:cNvSpPr txBox="1"/>
          <p:nvPr/>
        </p:nvSpPr>
        <p:spPr>
          <a:xfrm>
            <a:off x="4065399" y="1620159"/>
            <a:ext cx="2045359" cy="584775"/>
          </a:xfrm>
          <a:prstGeom prst="rect">
            <a:avLst/>
          </a:prstGeom>
          <a:noFill/>
        </p:spPr>
        <p:txBody>
          <a:bodyPr wrap="square" rtlCol="0">
            <a:spAutoFit/>
          </a:bodyPr>
          <a:lstStyle/>
          <a:p>
            <a:r>
              <a:rPr lang="en-US" altLang="zh-CN" sz="1600" b="1" dirty="0">
                <a:solidFill>
                  <a:schemeClr val="accent1"/>
                </a:solidFill>
                <a:latin typeface="Times New Roman" panose="02020603050405020304" pitchFamily="18" charset="0"/>
                <a:cs typeface="Times New Roman" panose="02020603050405020304" pitchFamily="18" charset="0"/>
              </a:rPr>
              <a:t>UDP-glucose pyrophosphorylase</a:t>
            </a:r>
            <a:endParaRPr kumimoji="1" lang="zh-CN" altLang="en-US" sz="1600" b="1" dirty="0">
              <a:solidFill>
                <a:schemeClr val="accent1"/>
              </a:solidFill>
              <a:latin typeface="Times New Roman" panose="02020603050405020304" pitchFamily="18" charset="0"/>
              <a:cs typeface="Times New Roman" panose="02020603050405020304" pitchFamily="18" charset="0"/>
            </a:endParaRPr>
          </a:p>
        </p:txBody>
      </p:sp>
      <p:sp>
        <p:nvSpPr>
          <p:cNvPr id="28" name="文本框 27">
            <a:hlinkClick r:id="rId5" action="ppaction://hlinksldjump"/>
            <a:extLst>
              <a:ext uri="{FF2B5EF4-FFF2-40B4-BE49-F238E27FC236}">
                <a16:creationId xmlns:a16="http://schemas.microsoft.com/office/drawing/2014/main" id="{45977BCE-24BD-DC4E-B33A-B936F0D7EAF8}"/>
              </a:ext>
            </a:extLst>
          </p:cNvPr>
          <p:cNvSpPr txBox="1"/>
          <p:nvPr/>
        </p:nvSpPr>
        <p:spPr>
          <a:xfrm>
            <a:off x="4246873" y="5068564"/>
            <a:ext cx="1686680" cy="338554"/>
          </a:xfrm>
          <a:prstGeom prst="rect">
            <a:avLst/>
          </a:prstGeom>
          <a:noFill/>
          <a:ln>
            <a:solidFill>
              <a:schemeClr val="accent5"/>
            </a:solidFill>
          </a:ln>
        </p:spPr>
        <p:txBody>
          <a:bodyPr wrap="none" rtlCol="0">
            <a:spAutoFit/>
          </a:bodyPr>
          <a:lstStyle/>
          <a:p>
            <a:pPr algn="l"/>
            <a:r>
              <a:rPr kumimoji="1" lang="en-US" altLang="zh-CN" sz="1600" b="1" dirty="0">
                <a:solidFill>
                  <a:schemeClr val="accent1"/>
                </a:solidFill>
                <a:latin typeface="Times New Roman" panose="02020603050405020304" pitchFamily="18" charset="0"/>
                <a:cs typeface="Times New Roman" panose="02020603050405020304" pitchFamily="18" charset="0"/>
              </a:rPr>
              <a:t>Glucose</a:t>
            </a:r>
            <a:r>
              <a:rPr kumimoji="1" lang="zh-CN" altLang="en-US" sz="1600" b="1" dirty="0">
                <a:solidFill>
                  <a:schemeClr val="accent1"/>
                </a:solidFill>
                <a:latin typeface="Times New Roman" panose="02020603050405020304" pitchFamily="18" charset="0"/>
                <a:cs typeface="Times New Roman" panose="02020603050405020304" pitchFamily="18" charset="0"/>
              </a:rPr>
              <a:t> </a:t>
            </a:r>
            <a:r>
              <a:rPr kumimoji="1" lang="en-US" altLang="zh-CN" sz="1600" b="1" dirty="0">
                <a:solidFill>
                  <a:schemeClr val="accent1"/>
                </a:solidFill>
                <a:latin typeface="Times New Roman" panose="02020603050405020304" pitchFamily="18" charset="0"/>
                <a:cs typeface="Times New Roman" panose="02020603050405020304" pitchFamily="18" charset="0"/>
              </a:rPr>
              <a:t>synthase</a:t>
            </a:r>
            <a:endParaRPr kumimoji="1" lang="zh-CN" altLang="en-US" sz="1600" b="1" dirty="0">
              <a:solidFill>
                <a:schemeClr val="accent1"/>
              </a:solidFill>
              <a:latin typeface="Times New Roman" panose="02020603050405020304" pitchFamily="18" charset="0"/>
              <a:cs typeface="Times New Roman" panose="02020603050405020304" pitchFamily="18" charset="0"/>
            </a:endParaRPr>
          </a:p>
        </p:txBody>
      </p:sp>
      <p:pic>
        <p:nvPicPr>
          <p:cNvPr id="29" name="图片 28">
            <a:extLst>
              <a:ext uri="{FF2B5EF4-FFF2-40B4-BE49-F238E27FC236}">
                <a16:creationId xmlns:a16="http://schemas.microsoft.com/office/drawing/2014/main" id="{3ADA7109-A040-E742-AEF3-5AF3E8A1A5D6}"/>
              </a:ext>
            </a:extLst>
          </p:cNvPr>
          <p:cNvPicPr>
            <a:picLocks noChangeAspect="1"/>
          </p:cNvPicPr>
          <p:nvPr/>
        </p:nvPicPr>
        <p:blipFill>
          <a:blip r:embed="rId6"/>
          <a:stretch>
            <a:fillRect/>
          </a:stretch>
        </p:blipFill>
        <p:spPr>
          <a:xfrm>
            <a:off x="0" y="5243148"/>
            <a:ext cx="3839937" cy="904359"/>
          </a:xfrm>
          <a:prstGeom prst="rect">
            <a:avLst/>
          </a:prstGeom>
        </p:spPr>
      </p:pic>
      <p:sp>
        <p:nvSpPr>
          <p:cNvPr id="31" name="文本框 30">
            <a:extLst>
              <a:ext uri="{FF2B5EF4-FFF2-40B4-BE49-F238E27FC236}">
                <a16:creationId xmlns:a16="http://schemas.microsoft.com/office/drawing/2014/main" id="{364B8BF7-89FD-C14C-B420-E1D1979D6E46}"/>
              </a:ext>
            </a:extLst>
          </p:cNvPr>
          <p:cNvSpPr txBox="1"/>
          <p:nvPr/>
        </p:nvSpPr>
        <p:spPr>
          <a:xfrm>
            <a:off x="9096107" y="4277185"/>
            <a:ext cx="3294492" cy="523220"/>
          </a:xfrm>
          <a:prstGeom prst="rect">
            <a:avLst/>
          </a:prstGeom>
          <a:noFill/>
        </p:spPr>
        <p:txBody>
          <a:bodyPr wrap="none" rtlCol="0">
            <a:spAutoFit/>
          </a:bodyPr>
          <a:lstStyle/>
          <a:p>
            <a:pPr algn="l"/>
            <a:r>
              <a:rPr kumimoji="1" lang="en-US" altLang="zh-CN" sz="2800" b="1" dirty="0">
                <a:latin typeface="Times New Roman" panose="02020603050405020304" pitchFamily="18" charset="0"/>
                <a:cs typeface="Times New Roman" panose="02020603050405020304" pitchFamily="18" charset="0"/>
              </a:rPr>
              <a:t>Branched</a:t>
            </a:r>
            <a:r>
              <a:rPr kumimoji="1" lang="zh-CN" altLang="en-US" sz="2800" b="1" dirty="0">
                <a:latin typeface="Times New Roman" panose="02020603050405020304" pitchFamily="18" charset="0"/>
                <a:cs typeface="Times New Roman" panose="02020603050405020304" pitchFamily="18" charset="0"/>
              </a:rPr>
              <a:t> </a:t>
            </a:r>
            <a:r>
              <a:rPr kumimoji="1" lang="en-US" altLang="zh-CN" sz="2800" b="1" dirty="0">
                <a:latin typeface="Times New Roman" panose="02020603050405020304" pitchFamily="18" charset="0"/>
                <a:cs typeface="Times New Roman" panose="02020603050405020304" pitchFamily="18" charset="0"/>
              </a:rPr>
              <a:t>Glycogen</a:t>
            </a:r>
            <a:r>
              <a:rPr kumimoji="1" lang="zh-CN" altLang="en-US" sz="2800" b="1" dirty="0">
                <a:latin typeface="Times New Roman" panose="02020603050405020304" pitchFamily="18" charset="0"/>
                <a:cs typeface="Times New Roman" panose="02020603050405020304" pitchFamily="18" charset="0"/>
              </a:rPr>
              <a:t> </a:t>
            </a:r>
          </a:p>
        </p:txBody>
      </p:sp>
      <p:cxnSp>
        <p:nvCxnSpPr>
          <p:cNvPr id="33" name="直线箭头连接符 32">
            <a:extLst>
              <a:ext uri="{FF2B5EF4-FFF2-40B4-BE49-F238E27FC236}">
                <a16:creationId xmlns:a16="http://schemas.microsoft.com/office/drawing/2014/main" id="{4BE7D0FC-408B-BE47-8849-63D981A529D7}"/>
              </a:ext>
            </a:extLst>
          </p:cNvPr>
          <p:cNvCxnSpPr>
            <a:stCxn id="9" idx="3"/>
            <a:endCxn id="31" idx="2"/>
          </p:cNvCxnSpPr>
          <p:nvPr/>
        </p:nvCxnSpPr>
        <p:spPr>
          <a:xfrm flipV="1">
            <a:off x="8290300" y="4800405"/>
            <a:ext cx="2453053" cy="1042915"/>
          </a:xfrm>
          <a:prstGeom prst="straightConnector1">
            <a:avLst/>
          </a:prstGeom>
          <a:ln w="12700" cmpd="sng">
            <a:tailEnd type="triangle"/>
          </a:ln>
        </p:spPr>
        <p:style>
          <a:lnRef idx="1">
            <a:schemeClr val="dk1"/>
          </a:lnRef>
          <a:fillRef idx="0">
            <a:schemeClr val="dk1"/>
          </a:fillRef>
          <a:effectRef idx="0">
            <a:schemeClr val="dk1"/>
          </a:effectRef>
          <a:fontRef idx="minor">
            <a:schemeClr val="tx1"/>
          </a:fontRef>
        </p:style>
      </p:cxnSp>
      <p:sp>
        <p:nvSpPr>
          <p:cNvPr id="34" name="文本框 33">
            <a:extLst>
              <a:ext uri="{FF2B5EF4-FFF2-40B4-BE49-F238E27FC236}">
                <a16:creationId xmlns:a16="http://schemas.microsoft.com/office/drawing/2014/main" id="{6F04EFC3-0866-5847-8A6B-8DE75D8FDDA2}"/>
              </a:ext>
            </a:extLst>
          </p:cNvPr>
          <p:cNvSpPr txBox="1"/>
          <p:nvPr/>
        </p:nvSpPr>
        <p:spPr>
          <a:xfrm>
            <a:off x="9326880" y="5416679"/>
            <a:ext cx="2547492" cy="338554"/>
          </a:xfrm>
          <a:prstGeom prst="rect">
            <a:avLst/>
          </a:prstGeom>
          <a:noFill/>
        </p:spPr>
        <p:txBody>
          <a:bodyPr wrap="none" rtlCol="0">
            <a:spAutoFit/>
          </a:bodyPr>
          <a:lstStyle/>
          <a:p>
            <a:r>
              <a:rPr lang="en-US" altLang="zh-CN" sz="1600" b="1" dirty="0">
                <a:solidFill>
                  <a:schemeClr val="accent1"/>
                </a:solidFill>
                <a:latin typeface="Times New Roman" pitchFamily="18" charset="0"/>
              </a:rPr>
              <a:t>glycosyl-(4</a:t>
            </a:r>
            <a:r>
              <a:rPr lang="en-US" altLang="zh-CN" sz="1600" b="1" dirty="0">
                <a:solidFill>
                  <a:schemeClr val="accent1"/>
                </a:solidFill>
                <a:latin typeface="Times New Roman" pitchFamily="18" charset="0"/>
                <a:sym typeface="Symbol" pitchFamily="18" charset="2"/>
              </a:rPr>
              <a:t></a:t>
            </a:r>
            <a:r>
              <a:rPr lang="en-US" altLang="zh-CN" sz="1600" b="1" dirty="0">
                <a:solidFill>
                  <a:schemeClr val="accent1"/>
                </a:solidFill>
                <a:latin typeface="Times New Roman" pitchFamily="18" charset="0"/>
              </a:rPr>
              <a:t>6)-transferase</a:t>
            </a:r>
            <a:endParaRPr kumimoji="1" lang="zh-CN" altLang="en-US" sz="1600" b="1" dirty="0">
              <a:solidFill>
                <a:schemeClr val="accent1"/>
              </a:solidFill>
              <a:latin typeface="Times New Roman" panose="02020603050405020304" pitchFamily="18" charset="0"/>
              <a:cs typeface="Times New Roman" panose="02020603050405020304" pitchFamily="18" charset="0"/>
            </a:endParaRPr>
          </a:p>
        </p:txBody>
      </p:sp>
      <p:sp>
        <p:nvSpPr>
          <p:cNvPr id="35" name="操作按钮: 后退或上一个 34">
            <a:hlinkClick r:id="rId7" action="ppaction://hlinksldjump" highlightClick="1"/>
            <a:extLst>
              <a:ext uri="{FF2B5EF4-FFF2-40B4-BE49-F238E27FC236}">
                <a16:creationId xmlns:a16="http://schemas.microsoft.com/office/drawing/2014/main" id="{A6E99F3D-0A5B-3A4A-9951-882117A8AF48}"/>
              </a:ext>
            </a:extLst>
          </p:cNvPr>
          <p:cNvSpPr/>
          <p:nvPr/>
        </p:nvSpPr>
        <p:spPr>
          <a:xfrm>
            <a:off x="43133" y="6147507"/>
            <a:ext cx="615102" cy="620080"/>
          </a:xfrm>
          <a:prstGeom prst="actionButtonBackPrevious">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a:p>
        </p:txBody>
      </p:sp>
      <p:sp>
        <p:nvSpPr>
          <p:cNvPr id="36" name="文本框 35">
            <a:extLst>
              <a:ext uri="{FF2B5EF4-FFF2-40B4-BE49-F238E27FC236}">
                <a16:creationId xmlns:a16="http://schemas.microsoft.com/office/drawing/2014/main" id="{66F35791-9FA8-1C4C-9151-428C96B25E7D}"/>
              </a:ext>
            </a:extLst>
          </p:cNvPr>
          <p:cNvSpPr txBox="1"/>
          <p:nvPr/>
        </p:nvSpPr>
        <p:spPr>
          <a:xfrm>
            <a:off x="5952702" y="2755407"/>
            <a:ext cx="359394" cy="461665"/>
          </a:xfrm>
          <a:prstGeom prst="rect">
            <a:avLst/>
          </a:prstGeom>
          <a:noFill/>
        </p:spPr>
        <p:txBody>
          <a:bodyPr wrap="none" rtlCol="0">
            <a:spAutoFit/>
          </a:bodyPr>
          <a:lstStyle/>
          <a:p>
            <a:pPr algn="l"/>
            <a:r>
              <a:rPr kumimoji="1" lang="en-US" altLang="zh-CN" sz="2400" b="1" dirty="0">
                <a:latin typeface="Times New Roman" panose="02020603050405020304" pitchFamily="18" charset="0"/>
                <a:cs typeface="Times New Roman" panose="02020603050405020304" pitchFamily="18" charset="0"/>
              </a:rPr>
              <a:t>+</a:t>
            </a:r>
            <a:endParaRPr kumimoji="1" lang="zh-CN" alt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296800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12700" cmpd="sng">
          <a:tailEnd type="none"/>
        </a:ln>
      </a:spPr>
      <a:bodyPr/>
      <a:lstStyle/>
      <a:style>
        <a:lnRef idx="1">
          <a:schemeClr val="dk1"/>
        </a:lnRef>
        <a:fillRef idx="0">
          <a:schemeClr val="dk1"/>
        </a:fillRef>
        <a:effectRef idx="0">
          <a:schemeClr val="dk1"/>
        </a:effectRef>
        <a:fontRef idx="minor">
          <a:schemeClr val="tx1"/>
        </a:fontRef>
      </a:style>
    </a:lnDef>
    <a:txDef>
      <a:spPr>
        <a:noFill/>
      </a:spPr>
      <a:bodyPr wrap="none" rtlCol="0">
        <a:spAutoFit/>
      </a:bodyPr>
      <a:lstStyle>
        <a:defPPr algn="l">
          <a:defRPr kumimoji="1" b="1" dirty="0" smtClean="0">
            <a:latin typeface="Times New Roman" panose="02020603050405020304" pitchFamily="18" charset="0"/>
            <a:cs typeface="Times New Roman" panose="02020603050405020304" pitchFamily="18"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2156</TotalTime>
  <Words>858</Words>
  <Application>Microsoft Macintosh PowerPoint</Application>
  <PresentationFormat>宽屏</PresentationFormat>
  <Paragraphs>194</Paragraphs>
  <Slides>18</Slides>
  <Notes>1</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18</vt:i4>
      </vt:variant>
    </vt:vector>
  </HeadingPairs>
  <TitlesOfParts>
    <vt:vector size="23" baseType="lpstr">
      <vt:lpstr>等线</vt:lpstr>
      <vt:lpstr>等线 Light</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Price Alex</dc:creator>
  <cp:lastModifiedBy>Price Alex</cp:lastModifiedBy>
  <cp:revision>55</cp:revision>
  <dcterms:created xsi:type="dcterms:W3CDTF">2020-10-15T11:48:57Z</dcterms:created>
  <dcterms:modified xsi:type="dcterms:W3CDTF">2020-11-15T02:30:05Z</dcterms:modified>
</cp:coreProperties>
</file>

<file path=docProps/thumbnail.jpeg>
</file>